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1" r:id="rId5"/>
    <p:sldMasterId id="2147483762" r:id="rId6"/>
    <p:sldMasterId id="2147483763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</p:sldIdLst>
  <p:sldSz cy="5143500" cx="9144000"/>
  <p:notesSz cx="6858000" cy="9144000"/>
  <p:embeddedFontLst>
    <p:embeddedFont>
      <p:font typeface="Barlow Condensed Medium"/>
      <p:regular r:id="rId40"/>
      <p:bold r:id="rId41"/>
      <p:italic r:id="rId42"/>
      <p:boldItalic r:id="rId43"/>
    </p:embeddedFont>
    <p:embeddedFont>
      <p:font typeface="Barlow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480BC1C-5192-4362-AD32-CF083CC6338E}">
  <a:tblStyle styleId="{9480BC1C-5192-4362-AD32-CF083CC6338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Medium-regular.fntdata"/><Relationship Id="rId20" Type="http://schemas.openxmlformats.org/officeDocument/2006/relationships/slide" Target="slides/slide12.xml"/><Relationship Id="rId42" Type="http://schemas.openxmlformats.org/officeDocument/2006/relationships/font" Target="fonts/BarlowCondensedMedium-italic.fntdata"/><Relationship Id="rId41" Type="http://schemas.openxmlformats.org/officeDocument/2006/relationships/font" Target="fonts/BarlowCondensedMedium-bold.fntdata"/><Relationship Id="rId22" Type="http://schemas.openxmlformats.org/officeDocument/2006/relationships/slide" Target="slides/slide14.xml"/><Relationship Id="rId44" Type="http://schemas.openxmlformats.org/officeDocument/2006/relationships/font" Target="fonts/BarlowCondensed-regular.fntdata"/><Relationship Id="rId21" Type="http://schemas.openxmlformats.org/officeDocument/2006/relationships/slide" Target="slides/slide13.xml"/><Relationship Id="rId43" Type="http://schemas.openxmlformats.org/officeDocument/2006/relationships/font" Target="fonts/BarlowCondensedMedium-boldItalic.fntdata"/><Relationship Id="rId24" Type="http://schemas.openxmlformats.org/officeDocument/2006/relationships/slide" Target="slides/slide16.xml"/><Relationship Id="rId46" Type="http://schemas.openxmlformats.org/officeDocument/2006/relationships/font" Target="fonts/BarlowCondensed-italic.fntdata"/><Relationship Id="rId23" Type="http://schemas.openxmlformats.org/officeDocument/2006/relationships/slide" Target="slides/slide15.xml"/><Relationship Id="rId45" Type="http://schemas.openxmlformats.org/officeDocument/2006/relationships/font" Target="fonts/BarlowCondense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47" Type="http://schemas.openxmlformats.org/officeDocument/2006/relationships/font" Target="fonts/BarlowCondensed-boldItalic.fntdata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2d9ded4bd76_1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9" name="Google Shape;1129;g2d9ded4bd76_1_4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Note for instructor: </a:t>
            </a:r>
            <a:r>
              <a:rPr lang="en"/>
              <a:t>please ensure you check the accessibility of your own slides before you deliver your presentation: https://uwaterloo.ca/centre-for-teaching-excellence/accessibility-checklist-ms-powerpoint </a:t>
            </a:r>
            <a:endParaRPr/>
          </a:p>
        </p:txBody>
      </p:sp>
      <p:sp>
        <p:nvSpPr>
          <p:cNvPr id="1130" name="Google Shape;1130;g2d9ded4bd76_1_4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e0a3da1f16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g2e0a3da1f16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8" name="Google Shape;1228;g2e0a3da1f16_1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2e0a3da1f16_1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3" name="Google Shape;1243;g2e0a3da1f16_1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4" name="Google Shape;1244;g2e0a3da1f16_1_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2e0a3da1f16_1_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52" name="Google Shape;1252;g2e0a3da1f16_1_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3" name="Google Shape;1253;g2e0a3da1f16_1_2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e0a3da1f16_1_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g2e0a3da1f16_1_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3" name="Google Shape;1263;g2e0a3da1f16_1_3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2" name="Shape 1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3" name="Google Shape;1283;g2e0a3da1f16_1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4" name="Google Shape;1284;g2e0a3da1f16_1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5" name="Google Shape;1285;g2e0a3da1f16_1_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2e0a3da1f16_1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6" name="Google Shape;1316;g2e0a3da1f16_1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7" name="Google Shape;1317;g2e0a3da1f16_1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e0a3da1f16_1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6" name="Google Shape;1336;g2e0a3da1f16_1_1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7" name="Google Shape;1337;g2e0a3da1f16_1_1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2e09f97d126_0_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4" name="Google Shape;1344;g2e09f97d12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5" name="Google Shape;1345;g2e09f97d126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2e09f97d126_0_6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1" name="Google Shape;1371;g2e09f97d126_0_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72" name="Google Shape;1372;g2e09f97d126_0_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g2e09f97d126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7" name="Google Shape;1397;g2e09f97d126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d9ded4bd76_1_4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6" name="Google Shape;1136;g2d9ded4bd76_1_4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g2e0a3da1f16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05" name="Google Shape;1405;g2e0a3da1f16_3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0" name="Google Shape;1440;g2e0a3da1f16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1" name="Google Shape;1441;g2e0a3da1f16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42" name="Google Shape;1442;g2e0a3da1f16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0" name="Shape 1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1" name="Google Shape;1451;g2e09f97d126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2" name="Google Shape;1452;g2e09f97d126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2e09f97d126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6" name="Google Shape;1476;g2e09f97d126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9" name="Shape 1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0" name="Google Shape;1490;g2e0a3da4043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1" name="Google Shape;1491;g2e0a3da4043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g2e0a3da4043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3" name="Google Shape;1513;g2e0a3da4043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14" name="Google Shape;1514;g2e0a3da4043_4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9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g2e0a3da404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1" name="Google Shape;1521;g2e0a3da404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7" name="Google Shape;1527;g2e0a3da4043_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8" name="Google Shape;1528;g2e0a3da4043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g2e0a3da4043_6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9" name="Google Shape;1539;g2e0a3da4043_6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0" name="Shape 1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1" name="Google Shape;1561;g2e0a3da4043_6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2" name="Google Shape;1562;g2e0a3da4043_6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63" name="Google Shape;1563;g2e0a3da4043_6_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2711d853e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5" name="Google Shape;1145;g2711d853e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g2e0a3da4043_6_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9" name="Google Shape;1569;g2e0a3da4043_6_4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70" name="Google Shape;1570;g2e0a3da4043_6_4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4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g2dec88b742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6" name="Google Shape;1576;g2dec88b742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2e09f97d12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2e09f97d12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2e09f97d12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2e09f97d12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g2e09f97d126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6" name="Google Shape;1166;g2e09f97d126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e09f97d126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e09f97d126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2e09f97d126_4_4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6" name="Google Shape;1186;g2e09f97d126_4_4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2e09f97d126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g2e09f97d126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7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Relationship Id="rId3" Type="http://schemas.openxmlformats.org/officeDocument/2006/relationships/image" Target="../media/image12.jp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6.png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4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8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701" y="4253212"/>
            <a:ext cx="2123529" cy="5435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ctrTitle"/>
          </p:nvPr>
        </p:nvSpPr>
        <p:spPr>
          <a:xfrm>
            <a:off x="339555" y="771705"/>
            <a:ext cx="72900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339555" y="3200116"/>
            <a:ext cx="41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339555" y="1981747"/>
            <a:ext cx="8871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4967755" y="4782923"/>
            <a:ext cx="3220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361312" y="4782923"/>
            <a:ext cx="415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26" name="Google Shape;26;p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showMasterSp="0">
  <p:cSld name="Section Divider 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/>
          <p:nvPr>
            <p:ph idx="1" type="body"/>
          </p:nvPr>
        </p:nvSpPr>
        <p:spPr>
          <a:xfrm>
            <a:off x="1163241" y="2596169"/>
            <a:ext cx="6803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1"/>
          <p:cNvSpPr txBox="1"/>
          <p:nvPr>
            <p:ph type="title"/>
          </p:nvPr>
        </p:nvSpPr>
        <p:spPr>
          <a:xfrm>
            <a:off x="215693" y="1787236"/>
            <a:ext cx="8677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1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" name="Google Shape;127;p11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28" name="Google Shape;128;p1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03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34" name="Google Shape;1034;p10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5" name="Google Shape;1035;p10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6" name="Google Shape;1036;p103"/>
          <p:cNvSpPr txBox="1"/>
          <p:nvPr>
            <p:ph idx="1" type="body"/>
          </p:nvPr>
        </p:nvSpPr>
        <p:spPr>
          <a:xfrm>
            <a:off x="194912" y="1396999"/>
            <a:ext cx="4190175" cy="3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7" name="Google Shape;1037;p103"/>
          <p:cNvSpPr txBox="1"/>
          <p:nvPr>
            <p:ph idx="3" type="body"/>
          </p:nvPr>
        </p:nvSpPr>
        <p:spPr>
          <a:xfrm>
            <a:off x="4628244" y="1397000"/>
            <a:ext cx="4243950" cy="3105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8" name="Google Shape;1038;p103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39" name="Google Shape;1039;p103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4"/>
          <p:cNvSpPr txBox="1"/>
          <p:nvPr>
            <p:ph idx="1" type="body"/>
          </p:nvPr>
        </p:nvSpPr>
        <p:spPr>
          <a:xfrm>
            <a:off x="194910" y="1304240"/>
            <a:ext cx="415710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42" name="Google Shape;1042;p104"/>
          <p:cNvSpPr txBox="1"/>
          <p:nvPr>
            <p:ph idx="2" type="body"/>
          </p:nvPr>
        </p:nvSpPr>
        <p:spPr>
          <a:xfrm>
            <a:off x="194911" y="1806942"/>
            <a:ext cx="415710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3" name="Google Shape;1043;p104"/>
          <p:cNvSpPr txBox="1"/>
          <p:nvPr>
            <p:ph idx="3" type="body"/>
          </p:nvPr>
        </p:nvSpPr>
        <p:spPr>
          <a:xfrm>
            <a:off x="4677116" y="1318451"/>
            <a:ext cx="4195125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44" name="Google Shape;1044;p104"/>
          <p:cNvSpPr txBox="1"/>
          <p:nvPr>
            <p:ph idx="4" type="body"/>
          </p:nvPr>
        </p:nvSpPr>
        <p:spPr>
          <a:xfrm>
            <a:off x="4677116" y="1806942"/>
            <a:ext cx="4195125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5" name="Google Shape;1045;p10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6" name="Google Shape;1046;p10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7" name="Google Shape;1047;p10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48" name="Google Shape;1048;p104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105"/>
          <p:cNvSpPr txBox="1"/>
          <p:nvPr>
            <p:ph idx="1" type="body"/>
          </p:nvPr>
        </p:nvSpPr>
        <p:spPr>
          <a:xfrm>
            <a:off x="194910" y="1304240"/>
            <a:ext cx="867735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051" name="Google Shape;1051;p105"/>
          <p:cNvSpPr txBox="1"/>
          <p:nvPr>
            <p:ph idx="2" type="body"/>
          </p:nvPr>
        </p:nvSpPr>
        <p:spPr>
          <a:xfrm>
            <a:off x="194911" y="1806942"/>
            <a:ext cx="867735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2" name="Google Shape;1052;p105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3" name="Google Shape;1053;p10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4" name="Google Shape;1054;p10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5" name="Google Shape;1055;p105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10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8" name="Google Shape;1058;p10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10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1" name="Google Shape;1061;p10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2" name="Google Shape;1062;p107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63" name="Google Shape;1063;p107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64" name="Google Shape;1064;p107"/>
          <p:cNvSpPr txBox="1"/>
          <p:nvPr>
            <p:ph idx="1" type="body"/>
          </p:nvPr>
        </p:nvSpPr>
        <p:spPr>
          <a:xfrm>
            <a:off x="194912" y="1059872"/>
            <a:ext cx="4370175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5" name="Google Shape;1065;p107"/>
          <p:cNvSpPr/>
          <p:nvPr>
            <p:ph idx="2" type="pic"/>
          </p:nvPr>
        </p:nvSpPr>
        <p:spPr>
          <a:xfrm>
            <a:off x="4906237" y="1073684"/>
            <a:ext cx="3966075" cy="31171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0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8" name="Google Shape;1068;p10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69" name="Google Shape;1069;p108"/>
          <p:cNvSpPr/>
          <p:nvPr/>
        </p:nvSpPr>
        <p:spPr>
          <a:xfrm>
            <a:off x="252947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108"/>
          <p:cNvSpPr/>
          <p:nvPr/>
        </p:nvSpPr>
        <p:spPr>
          <a:xfrm>
            <a:off x="3129335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108"/>
          <p:cNvSpPr/>
          <p:nvPr/>
        </p:nvSpPr>
        <p:spPr>
          <a:xfrm>
            <a:off x="6000982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108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73" name="Google Shape;1073;p108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74" name="Google Shape;1074;p108"/>
          <p:cNvSpPr/>
          <p:nvPr>
            <p:ph idx="2" type="pic"/>
          </p:nvPr>
        </p:nvSpPr>
        <p:spPr>
          <a:xfrm>
            <a:off x="251927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1075" name="Google Shape;1075;p108"/>
          <p:cNvSpPr/>
          <p:nvPr>
            <p:ph idx="3" type="pic"/>
          </p:nvPr>
        </p:nvSpPr>
        <p:spPr>
          <a:xfrm>
            <a:off x="3129335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1076" name="Google Shape;1076;p108"/>
          <p:cNvSpPr/>
          <p:nvPr>
            <p:ph idx="4" type="pic"/>
          </p:nvPr>
        </p:nvSpPr>
        <p:spPr>
          <a:xfrm>
            <a:off x="6009694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1077" name="Google Shape;1077;p108"/>
          <p:cNvSpPr txBox="1"/>
          <p:nvPr>
            <p:ph idx="1" type="body"/>
          </p:nvPr>
        </p:nvSpPr>
        <p:spPr>
          <a:xfrm>
            <a:off x="251926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8" name="Google Shape;1078;p108"/>
          <p:cNvSpPr txBox="1"/>
          <p:nvPr>
            <p:ph idx="5" type="body"/>
          </p:nvPr>
        </p:nvSpPr>
        <p:spPr>
          <a:xfrm>
            <a:off x="3129335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9" name="Google Shape;1079;p108"/>
          <p:cNvSpPr txBox="1"/>
          <p:nvPr>
            <p:ph idx="6" type="body"/>
          </p:nvPr>
        </p:nvSpPr>
        <p:spPr>
          <a:xfrm>
            <a:off x="6024077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ALT" showMasterSp="0">
  <p:cSld name="Closing Slide_ALT">
    <p:bg>
      <p:bgPr>
        <a:solidFill>
          <a:schemeClr val="dk1"/>
        </a:solidFill>
      </p:bgPr>
    </p:bg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109"/>
          <p:cNvSpPr txBox="1"/>
          <p:nvPr>
            <p:ph type="title"/>
          </p:nvPr>
        </p:nvSpPr>
        <p:spPr>
          <a:xfrm>
            <a:off x="550069" y="3512127"/>
            <a:ext cx="8043975" cy="1169775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None/>
              <a:defRPr b="0" i="0" sz="14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2" name="Google Shape;1082;p10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3" name="Google Shape;1083;p10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84" name="Google Shape;1084;p10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085" name="Google Shape;1085;p10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86" name="Google Shape;1086;p10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87" name="Google Shape;1087;p10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88" name="Google Shape;1088;p10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89" name="Google Shape;1089;p10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Text, logo&#10;&#10;Description automatically generated" id="1090" name="Google Shape;1090;p10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92" y="1788950"/>
            <a:ext cx="7561815" cy="15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" showMasterSp="0">
  <p:cSld name="1_Closing Slide_Y+W"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p11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3" name="Google Shape;1093;p11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94" name="Google Shape;1094;p11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095" name="Google Shape;1095;p11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96" name="Google Shape;1096;p11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97" name="Google Shape;1097;p11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98" name="Google Shape;1098;p11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99" name="Google Shape;1099;p11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1100" name="Google Shape;1100;p110" title="University of Waterlo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2548" y="1170677"/>
            <a:ext cx="4318902" cy="28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_ALT" showMasterSp="0">
  <p:cSld name="1_Closing Slide_Y+W_ALT">
    <p:bg>
      <p:bgPr>
        <a:solidFill>
          <a:schemeClr val="dk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1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3" name="Google Shape;1103;p11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4" name="Google Shape;1104;p11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105" name="Google Shape;1105;p11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06" name="Google Shape;1106;p11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07" name="Google Shape;1107;p11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08" name="Google Shape;1108;p11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09" name="Google Shape;1109;p11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1110" name="Google Shape;1110;p111"/>
          <p:cNvSpPr txBox="1"/>
          <p:nvPr/>
        </p:nvSpPr>
        <p:spPr>
          <a:xfrm>
            <a:off x="3638550" y="5435600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111" name="Google Shape;1111;p111" title="University of Waterloo"/>
          <p:cNvPicPr preferRelativeResize="0"/>
          <p:nvPr/>
        </p:nvPicPr>
        <p:blipFill rotWithShape="1">
          <a:blip r:embed="rId2">
            <a:alphaModFix/>
          </a:blip>
          <a:srcRect b="13980" l="13987" r="13980" t="13987"/>
          <a:stretch/>
        </p:blipFill>
        <p:spPr>
          <a:xfrm>
            <a:off x="3011982" y="1558482"/>
            <a:ext cx="3120034" cy="20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12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4" name="Google Shape;1114;p112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2" showMasterSp="0">
  <p:cSld name="Section Divider 2">
    <p:bg>
      <p:bgPr>
        <a:solidFill>
          <a:schemeClr val="accen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1163241" y="2596169"/>
            <a:ext cx="6803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12"/>
          <p:cNvSpPr txBox="1"/>
          <p:nvPr>
            <p:ph type="title"/>
          </p:nvPr>
        </p:nvSpPr>
        <p:spPr>
          <a:xfrm>
            <a:off x="215693" y="1787236"/>
            <a:ext cx="8677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2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9" name="Google Shape;139;p12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40" name="Google Shape;140;p1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p113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17" name="Google Shape;1117;p113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3">
  <p:cSld name="SECTION_HEADER_3"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9" name="Google Shape;1119;p114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0" name="Google Shape;1120;p114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4">
  <p:cSld name="SECTION_HEADER_4">
    <p:spTree>
      <p:nvGrpSpPr>
        <p:cNvPr id="1121" name="Shape 1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2" name="Google Shape;1122;p115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3" name="Google Shape;1123;p115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5">
  <p:cSld name="SECTION_HEADER_5"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116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26" name="Google Shape;1126;p116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" showMasterSp="0">
  <p:cSld name="Section Divider 3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/>
          <p:nvPr>
            <p:ph idx="1" type="body"/>
          </p:nvPr>
        </p:nvSpPr>
        <p:spPr>
          <a:xfrm>
            <a:off x="1163241" y="2596169"/>
            <a:ext cx="6803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type="title"/>
          </p:nvPr>
        </p:nvSpPr>
        <p:spPr>
          <a:xfrm>
            <a:off x="215693" y="1787236"/>
            <a:ext cx="8677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Barlow Condensed"/>
              <a:buNone/>
              <a:defRPr sz="4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1" name="Google Shape;151;p13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52" name="Google Shape;152;p1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4" title="University of Waterlo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71899" y="903301"/>
            <a:ext cx="4800204" cy="311784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4"/>
          <p:cNvSpPr txBox="1"/>
          <p:nvPr>
            <p:ph type="title"/>
          </p:nvPr>
        </p:nvSpPr>
        <p:spPr>
          <a:xfrm>
            <a:off x="492919" y="3435927"/>
            <a:ext cx="8158200" cy="1198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14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14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64" name="Google Shape;164;p1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ALT" showMasterSp="0">
  <p:cSld name="Closing Slide_ALT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5" title="University of Waterloo"/>
          <p:cNvPicPr preferRelativeResize="0"/>
          <p:nvPr/>
        </p:nvPicPr>
        <p:blipFill rotWithShape="1">
          <a:blip r:embed="rId2">
            <a:alphaModFix/>
          </a:blip>
          <a:srcRect b="13985" l="13984" r="13985" t="13984"/>
          <a:stretch/>
        </p:blipFill>
        <p:spPr>
          <a:xfrm>
            <a:off x="2836498" y="1334975"/>
            <a:ext cx="3471003" cy="22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 txBox="1"/>
          <p:nvPr>
            <p:ph type="title"/>
          </p:nvPr>
        </p:nvSpPr>
        <p:spPr>
          <a:xfrm>
            <a:off x="550069" y="3512127"/>
            <a:ext cx="8043900" cy="1169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None/>
              <a:defRPr b="0" i="0" sz="14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15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15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15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5" name="Google Shape;175;p15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76" name="Google Shape;176;p1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" showMasterSp="0">
  <p:cSld name="1_Closing Slide_Y+W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5245" y="3438761"/>
            <a:ext cx="141351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486" y="3952670"/>
            <a:ext cx="2891028" cy="18935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16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7" name="Google Shape;187;p16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88" name="Google Shape;188;p1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193" name="Google Shape;193;p16" title="University of Waterlo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2548" y="662397"/>
            <a:ext cx="4318902" cy="280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_ALT" showMasterSp="0">
  <p:cSld name="1_Closing Slide_Y+W_ALT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17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99" name="Google Shape;199;p1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204" name="Google Shape;20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5245" y="3444024"/>
            <a:ext cx="141351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486" y="3957934"/>
            <a:ext cx="2891028" cy="18935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 txBox="1"/>
          <p:nvPr/>
        </p:nvSpPr>
        <p:spPr>
          <a:xfrm>
            <a:off x="3638550" y="5435600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7" name="Google Shape;207;p17" title="University of Waterloo"/>
          <p:cNvPicPr preferRelativeResize="0"/>
          <p:nvPr/>
        </p:nvPicPr>
        <p:blipFill rotWithShape="1">
          <a:blip r:embed="rId4">
            <a:alphaModFix/>
          </a:blip>
          <a:srcRect b="13985" l="13984" r="13985" t="13984"/>
          <a:stretch/>
        </p:blipFill>
        <p:spPr>
          <a:xfrm>
            <a:off x="3011983" y="1055321"/>
            <a:ext cx="3120033" cy="202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Menu">
  <p:cSld name="Title and Content_Menu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194911" y="1059872"/>
            <a:ext cx="8677200" cy="3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2" type="body"/>
          </p:nvPr>
        </p:nvSpPr>
        <p:spPr>
          <a:xfrm>
            <a:off x="5555772" y="513795"/>
            <a:ext cx="1065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3" type="body"/>
          </p:nvPr>
        </p:nvSpPr>
        <p:spPr>
          <a:xfrm>
            <a:off x="6681168" y="513795"/>
            <a:ext cx="1065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4" type="body"/>
          </p:nvPr>
        </p:nvSpPr>
        <p:spPr>
          <a:xfrm>
            <a:off x="7806564" y="513795"/>
            <a:ext cx="1065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194912" y="325581"/>
            <a:ext cx="5284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194911" y="1282303"/>
            <a:ext cx="7049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194911" y="3442097"/>
            <a:ext cx="7049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19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19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" showMasterSp="0">
  <p:cSld name="Section Header_AL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type="ctrTitle"/>
          </p:nvPr>
        </p:nvSpPr>
        <p:spPr>
          <a:xfrm>
            <a:off x="720391" y="2420560"/>
            <a:ext cx="65781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20"/>
          <p:cNvSpPr txBox="1"/>
          <p:nvPr>
            <p:ph idx="1" type="subTitle"/>
          </p:nvPr>
        </p:nvSpPr>
        <p:spPr>
          <a:xfrm>
            <a:off x="720391" y="3335474"/>
            <a:ext cx="6578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6" name="Google Shape;226;p20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0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230" name="Google Shape;230;p2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>
            <p:ph idx="2" type="pic"/>
          </p:nvPr>
        </p:nvSpPr>
        <p:spPr>
          <a:xfrm>
            <a:off x="4570593" y="297873"/>
            <a:ext cx="4573500" cy="48456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3"/>
          <p:cNvSpPr txBox="1"/>
          <p:nvPr>
            <p:ph type="ctrTitle"/>
          </p:nvPr>
        </p:nvSpPr>
        <p:spPr>
          <a:xfrm>
            <a:off x="339555" y="771705"/>
            <a:ext cx="41148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339555" y="3200116"/>
            <a:ext cx="41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3"/>
          <p:cNvSpPr txBox="1"/>
          <p:nvPr>
            <p:ph idx="10" type="dt"/>
          </p:nvPr>
        </p:nvSpPr>
        <p:spPr>
          <a:xfrm>
            <a:off x="339555" y="1981747"/>
            <a:ext cx="8871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1" type="ftr"/>
          </p:nvPr>
        </p:nvSpPr>
        <p:spPr>
          <a:xfrm>
            <a:off x="4967755" y="4782923"/>
            <a:ext cx="3220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361312" y="4782923"/>
            <a:ext cx="415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701" y="4253212"/>
            <a:ext cx="2123529" cy="543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3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40" name="Google Shape;40;p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" type="body"/>
          </p:nvPr>
        </p:nvSpPr>
        <p:spPr>
          <a:xfrm>
            <a:off x="194911" y="1047144"/>
            <a:ext cx="415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7" name="Google Shape;237;p21"/>
          <p:cNvSpPr txBox="1"/>
          <p:nvPr>
            <p:ph idx="2" type="body"/>
          </p:nvPr>
        </p:nvSpPr>
        <p:spPr>
          <a:xfrm>
            <a:off x="194911" y="1638300"/>
            <a:ext cx="41571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21"/>
          <p:cNvSpPr txBox="1"/>
          <p:nvPr>
            <p:ph idx="3" type="body"/>
          </p:nvPr>
        </p:nvSpPr>
        <p:spPr>
          <a:xfrm>
            <a:off x="4677116" y="1047144"/>
            <a:ext cx="4195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9" name="Google Shape;239;p21"/>
          <p:cNvSpPr txBox="1"/>
          <p:nvPr>
            <p:ph idx="4" type="body"/>
          </p:nvPr>
        </p:nvSpPr>
        <p:spPr>
          <a:xfrm>
            <a:off x="4677116" y="1638300"/>
            <a:ext cx="41952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21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21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21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21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22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NoBkgrd" showMasterSp="0">
  <p:cSld name="Blank_NoBkgrd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2" name="Google Shape;252;p23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253" name="Google Shape;253;p2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 showMasterSp="0">
  <p:cSld name="4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25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4" name="Google Shape;274;p25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25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7" name="Google Shape;277;p2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78" name="Google Shape;278;p2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4"/>
            <a:ext cx="6890973" cy="11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with Image" showMasterSp="0">
  <p:cSld name="1_Title Slide with Image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285" name="Google Shape;28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8" name="Google Shape;288;p26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9" name="Google Shape;289;p26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26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1" name="Google Shape;291;p2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92" name="Google Shape;292;p2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97" name="Google Shape;297;p26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27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01" name="Google Shape;301;p27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28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7" name="Google Shape;307;p28"/>
          <p:cNvSpPr txBox="1"/>
          <p:nvPr>
            <p:ph idx="12" type="sldNum"/>
          </p:nvPr>
        </p:nvSpPr>
        <p:spPr>
          <a:xfrm>
            <a:off x="6457950" y="4767263"/>
            <a:ext cx="205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p29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2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2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3" name="Google Shape;313;p29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 type="titleOnly">
  <p:cSld name="TITLE_ONL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3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3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" name="Google Shape;318;p30"/>
          <p:cNvCxnSpPr/>
          <p:nvPr/>
        </p:nvCxnSpPr>
        <p:spPr>
          <a:xfrm>
            <a:off x="273289" y="909353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NoBkgrd" showMasterSp="0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21" name="Google Shape;321;p3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 showMasterSp="0">
  <p:cSld name="Title Slide Black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700" y="4260494"/>
            <a:ext cx="2078063" cy="5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/>
          <p:nvPr>
            <p:ph type="ctrTitle"/>
          </p:nvPr>
        </p:nvSpPr>
        <p:spPr>
          <a:xfrm>
            <a:off x="339555" y="771705"/>
            <a:ext cx="71376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subTitle"/>
          </p:nvPr>
        </p:nvSpPr>
        <p:spPr>
          <a:xfrm>
            <a:off x="339555" y="3200116"/>
            <a:ext cx="41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" name="Google Shape;49;p4"/>
          <p:cNvSpPr txBox="1"/>
          <p:nvPr>
            <p:ph idx="10" type="dt"/>
          </p:nvPr>
        </p:nvSpPr>
        <p:spPr>
          <a:xfrm>
            <a:off x="339555" y="1981747"/>
            <a:ext cx="8871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1" type="ftr"/>
          </p:nvPr>
        </p:nvSpPr>
        <p:spPr>
          <a:xfrm>
            <a:off x="4967755" y="4782923"/>
            <a:ext cx="3220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8361312" y="4782923"/>
            <a:ext cx="415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53" name="Google Shape;53;p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showMasterSp="0">
  <p:cSld name="Section Divider 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8" name="Google Shape;328;p32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3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3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1" name="Google Shape;331;p3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32" name="Google Shape;332;p3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2" showMasterSp="0">
  <p:cSld name="Section Divider 2">
    <p:bg>
      <p:bgPr>
        <a:solidFill>
          <a:schemeClr val="accen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9" name="Google Shape;339;p33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3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2" name="Google Shape;342;p3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43" name="Google Shape;343;p3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idx="1" type="body"/>
          </p:nvPr>
        </p:nvSpPr>
        <p:spPr>
          <a:xfrm>
            <a:off x="194911" y="1388534"/>
            <a:ext cx="8677350" cy="3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0" name="Google Shape;350;p3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4"/>
          <p:cNvSpPr txBox="1"/>
          <p:nvPr>
            <p:ph idx="2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3" name="Google Shape;353;p3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54" name="Google Shape;354;p34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5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59" name="Google Shape;359;p35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465534" y="1657926"/>
            <a:ext cx="8212950" cy="25384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2" name="Google Shape;362;p3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3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6"/>
          <p:cNvSpPr txBox="1"/>
          <p:nvPr>
            <p:ph type="title"/>
          </p:nvPr>
        </p:nvSpPr>
        <p:spPr>
          <a:xfrm>
            <a:off x="194912" y="981029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65" name="Google Shape;365;p36"/>
          <p:cNvCxnSpPr/>
          <p:nvPr/>
        </p:nvCxnSpPr>
        <p:spPr>
          <a:xfrm>
            <a:off x="280288" y="153367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3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37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70" name="Google Shape;370;p37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37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38"/>
          <p:cNvSpPr txBox="1"/>
          <p:nvPr>
            <p:ph idx="1" type="body"/>
          </p:nvPr>
        </p:nvSpPr>
        <p:spPr>
          <a:xfrm>
            <a:off x="194912" y="1246281"/>
            <a:ext cx="4190175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5" name="Google Shape;375;p38"/>
          <p:cNvSpPr txBox="1"/>
          <p:nvPr>
            <p:ph idx="2" type="body"/>
          </p:nvPr>
        </p:nvSpPr>
        <p:spPr>
          <a:xfrm>
            <a:off x="4628244" y="1246281"/>
            <a:ext cx="42439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6" name="Google Shape;376;p3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3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8" name="Google Shape;378;p38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492919" y="3435927"/>
            <a:ext cx="8158275" cy="119835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3" name="Google Shape;383;p3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84" name="Google Shape;384;p3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Shape&#10;&#10;Description automatically generated with medium confidence" id="389" name="Google Shape;38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365" y="1769807"/>
            <a:ext cx="7495267" cy="154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" showMasterSp="0">
  <p:cSld name="Section Divider 3"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2" name="Google Shape;392;p40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Barlow Condensed"/>
              <a:buNone/>
              <a:defRPr sz="45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4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4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5" name="Google Shape;395;p4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96" name="Google Shape;396;p4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" showMasterSp="0">
  <p:cSld name="Context or Quote">
    <p:bg>
      <p:bgPr>
        <a:solidFill>
          <a:schemeClr val="l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/>
          <p:nvPr>
            <p:ph type="title"/>
          </p:nvPr>
        </p:nvSpPr>
        <p:spPr>
          <a:xfrm>
            <a:off x="2947553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3" name="Google Shape;403;p4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5" name="Google Shape;405;p41"/>
          <p:cNvCxnSpPr/>
          <p:nvPr/>
        </p:nvCxnSpPr>
        <p:spPr>
          <a:xfrm>
            <a:off x="2947555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" name="Google Shape;406;p41"/>
          <p:cNvCxnSpPr/>
          <p:nvPr/>
        </p:nvCxnSpPr>
        <p:spPr>
          <a:xfrm>
            <a:off x="2947555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41"/>
          <p:cNvSpPr txBox="1"/>
          <p:nvPr>
            <p:ph idx="1" type="body"/>
          </p:nvPr>
        </p:nvSpPr>
        <p:spPr>
          <a:xfrm>
            <a:off x="495300" y="1815270"/>
            <a:ext cx="8153325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1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8" name="Google Shape;408;p41"/>
          <p:cNvSpPr txBox="1"/>
          <p:nvPr>
            <p:ph idx="2" type="body"/>
          </p:nvPr>
        </p:nvSpPr>
        <p:spPr>
          <a:xfrm>
            <a:off x="2947554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409" name="Google Shape;409;p4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10" name="Google Shape;410;p4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 with Image" showMasterSp="0">
  <p:cSld name="Title Slide Black with Image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/>
          <p:nvPr>
            <p:ph idx="2" type="pic"/>
          </p:nvPr>
        </p:nvSpPr>
        <p:spPr>
          <a:xfrm>
            <a:off x="4570593" y="297873"/>
            <a:ext cx="4573500" cy="48456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5"/>
          <p:cNvSpPr txBox="1"/>
          <p:nvPr>
            <p:ph type="ctrTitle"/>
          </p:nvPr>
        </p:nvSpPr>
        <p:spPr>
          <a:xfrm>
            <a:off x="339555" y="771705"/>
            <a:ext cx="41148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subTitle"/>
          </p:nvPr>
        </p:nvSpPr>
        <p:spPr>
          <a:xfrm>
            <a:off x="339555" y="3200116"/>
            <a:ext cx="41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5"/>
          <p:cNvSpPr txBox="1"/>
          <p:nvPr>
            <p:ph idx="10" type="dt"/>
          </p:nvPr>
        </p:nvSpPr>
        <p:spPr>
          <a:xfrm>
            <a:off x="339555" y="1981747"/>
            <a:ext cx="8871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1" type="ftr"/>
          </p:nvPr>
        </p:nvSpPr>
        <p:spPr>
          <a:xfrm>
            <a:off x="4967755" y="4782923"/>
            <a:ext cx="3220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8361312" y="4782923"/>
            <a:ext cx="415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700" y="4260494"/>
            <a:ext cx="2078063" cy="538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5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67" name="Google Shape;67;p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 with Photo" showMasterSp="0">
  <p:cSld name="Context or Quote with Photo">
    <p:bg>
      <p:bgPr>
        <a:solidFill>
          <a:schemeClr val="lt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/>
          <p:nvPr>
            <p:ph idx="2" type="pic"/>
          </p:nvPr>
        </p:nvSpPr>
        <p:spPr>
          <a:xfrm>
            <a:off x="4762714" y="634364"/>
            <a:ext cx="4080375" cy="40554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2"/>
          <p:cNvSpPr txBox="1"/>
          <p:nvPr>
            <p:ph type="title"/>
          </p:nvPr>
        </p:nvSpPr>
        <p:spPr>
          <a:xfrm>
            <a:off x="640772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8" name="Google Shape;418;p42"/>
          <p:cNvSpPr txBox="1"/>
          <p:nvPr>
            <p:ph idx="11" type="ftr"/>
          </p:nvPr>
        </p:nvSpPr>
        <p:spPr>
          <a:xfrm>
            <a:off x="194912" y="4751482"/>
            <a:ext cx="291532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9" name="Google Shape;419;p42"/>
          <p:cNvSpPr txBox="1"/>
          <p:nvPr>
            <p:ph idx="12" type="sldNum"/>
          </p:nvPr>
        </p:nvSpPr>
        <p:spPr>
          <a:xfrm>
            <a:off x="4190999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2"/>
          <p:cNvSpPr txBox="1"/>
          <p:nvPr>
            <p:ph idx="1" type="body"/>
          </p:nvPr>
        </p:nvSpPr>
        <p:spPr>
          <a:xfrm>
            <a:off x="408707" y="1806770"/>
            <a:ext cx="3712950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7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1" name="Google Shape;421;p42"/>
          <p:cNvSpPr txBox="1"/>
          <p:nvPr>
            <p:ph idx="3" type="body"/>
          </p:nvPr>
        </p:nvSpPr>
        <p:spPr>
          <a:xfrm>
            <a:off x="640772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422" name="Google Shape;422;p42"/>
          <p:cNvCxnSpPr/>
          <p:nvPr/>
        </p:nvCxnSpPr>
        <p:spPr>
          <a:xfrm>
            <a:off x="640772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3" name="Google Shape;423;p42"/>
          <p:cNvCxnSpPr/>
          <p:nvPr/>
        </p:nvCxnSpPr>
        <p:spPr>
          <a:xfrm>
            <a:off x="640772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24" name="Google Shape;424;p4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25" name="Google Shape;425;p4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431" name="Google Shape;43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7"/>
            <a:ext cx="3452166" cy="71343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43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4" name="Google Shape;434;p4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35" name="Google Shape;435;p4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40" name="Google Shape;440;p43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arlow Condensed"/>
              <a:buNone/>
              <a:defRPr b="1" sz="4100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43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2" name="Google Shape;442;p43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3" name="Google Shape;443;p43"/>
          <p:cNvSpPr txBox="1"/>
          <p:nvPr/>
        </p:nvSpPr>
        <p:spPr>
          <a:xfrm>
            <a:off x="5029200" y="2023533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44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7" name="Google Shape;447;p44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8" name="Google Shape;448;p44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44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0" name="Google Shape;450;p4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51" name="Google Shape;451;p4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456" name="Google Shape;45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57" name="Google Shape;45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 showMasterSp="0">
  <p:cSld name="5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>
            <p:ph type="ctrTitle"/>
          </p:nvPr>
        </p:nvSpPr>
        <p:spPr>
          <a:xfrm>
            <a:off x="1322771" y="2656390"/>
            <a:ext cx="6483600" cy="580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45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1" name="Google Shape;461;p45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2" name="Google Shape;462;p4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63" name="Google Shape;463;p4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468" name="Google Shape;4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5"/>
          <p:cNvSpPr/>
          <p:nvPr/>
        </p:nvSpPr>
        <p:spPr>
          <a:xfrm>
            <a:off x="1550963" y="3278530"/>
            <a:ext cx="5971725" cy="3395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COURSE/PROGRAM/SESSION TITLE HERE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showMasterSp="0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" name="Google Shape;472;p46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73" name="Google Shape;473;p46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74" name="Google Shape;474;p46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46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6" name="Google Shape;476;p4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77" name="Google Shape;477;p4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482" name="Google Shape;4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83" name="Google Shape;48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showMasterSp="0">
  <p:cSld name="3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6" name="Google Shape;486;p47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87" name="Google Shape;487;p47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88" name="Google Shape;488;p47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9" name="Google Shape;489;p47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0" name="Google Shape;490;p47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91" name="Google Shape;491;p4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496" name="Google Shape;4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97" name="Google Shape;49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8"/>
          <p:cNvSpPr/>
          <p:nvPr>
            <p:ph idx="2" type="pic"/>
          </p:nvPr>
        </p:nvSpPr>
        <p:spPr>
          <a:xfrm>
            <a:off x="4689764" y="297656"/>
            <a:ext cx="4454325" cy="484582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Shape&#10;&#10;Description automatically generated with medium confidence" id="500" name="Google Shape;50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2" name="Google Shape;502;p48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03" name="Google Shape;503;p48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4" name="Google Shape;504;p48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5" name="Google Shape;505;p48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6" name="Google Shape;506;p4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07" name="Google Shape;507;p4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512" name="Google Shape;512;p48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 showMasterSp="0" type="title">
  <p:cSld name="TITLE">
    <p:bg>
      <p:bgPr>
        <a:solidFill>
          <a:schemeClr val="dk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514" name="Google Shape;51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372091" cy="69815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9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6" name="Google Shape;516;p49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17" name="Google Shape;517;p49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18" name="Google Shape;518;p49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9" name="Google Shape;519;p49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0" name="Google Shape;520;p4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21" name="Google Shape;521;p4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 with Image" showMasterSp="0">
  <p:cSld name="Title Slide Black with Image"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527" name="Google Shape;52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0"/>
          <p:cNvSpPr/>
          <p:nvPr>
            <p:ph idx="2" type="pic"/>
          </p:nvPr>
        </p:nvSpPr>
        <p:spPr>
          <a:xfrm>
            <a:off x="4570593" y="297873"/>
            <a:ext cx="4573350" cy="48456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50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0" name="Google Shape;530;p50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31" name="Google Shape;531;p50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2" name="Google Shape;532;p50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50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4" name="Google Shape;534;p5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35" name="Google Shape;535;p5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540" name="Google Shape;540;p50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Black with Image" showMasterSp="0">
  <p:cSld name="1_Title Slide Black with Image">
    <p:bg>
      <p:bgPr>
        <a:solidFill>
          <a:schemeClr val="dk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542" name="Google Shape;54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1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4" name="Google Shape;544;p51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45" name="Google Shape;545;p51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46" name="Google Shape;546;p51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7" name="Google Shape;547;p51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8" name="Google Shape;548;p5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49" name="Google Shape;549;p5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54" name="Google Shape;554;p51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555" name="Google Shape;555;p51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" type="body"/>
          </p:nvPr>
        </p:nvSpPr>
        <p:spPr>
          <a:xfrm>
            <a:off x="194911" y="1059872"/>
            <a:ext cx="8677200" cy="3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_Menu">
  <p:cSld name="1_Title and Content_Menu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8" name="Google Shape;558;p52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9" name="Google Shape;559;p52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0" name="Google Shape;560;p52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1" name="Google Shape;561;p5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2" name="Google Shape;562;p5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52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64" name="Google Shape;564;p52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Menu">
  <p:cSld name="Title and Content_Menu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7" name="Google Shape;567;p53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8" name="Google Shape;568;p53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9" name="Google Shape;569;p53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0" name="Google Shape;570;p5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1" name="Google Shape;571;p5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53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73" name="Google Shape;573;p53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/>
          <p:nvPr>
            <p:ph type="title"/>
          </p:nvPr>
        </p:nvSpPr>
        <p:spPr>
          <a:xfrm>
            <a:off x="194911" y="1282303"/>
            <a:ext cx="7049700" cy="21395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6" name="Google Shape;576;p54"/>
          <p:cNvSpPr txBox="1"/>
          <p:nvPr>
            <p:ph idx="1" type="body"/>
          </p:nvPr>
        </p:nvSpPr>
        <p:spPr>
          <a:xfrm>
            <a:off x="194911" y="3442097"/>
            <a:ext cx="7049700" cy="11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7" name="Google Shape;577;p5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8" name="Google Shape;578;p5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9" name="Google Shape;579;p54"/>
          <p:cNvCxnSpPr/>
          <p:nvPr/>
        </p:nvCxnSpPr>
        <p:spPr>
          <a:xfrm>
            <a:off x="271822" y="3442097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" showMasterSp="0">
  <p:cSld name="Section Header_AL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5"/>
          <p:cNvSpPr txBox="1"/>
          <p:nvPr>
            <p:ph type="ctrTitle"/>
          </p:nvPr>
        </p:nvSpPr>
        <p:spPr>
          <a:xfrm>
            <a:off x="720391" y="2420560"/>
            <a:ext cx="6577875" cy="9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2" name="Google Shape;582;p55"/>
          <p:cNvSpPr txBox="1"/>
          <p:nvPr>
            <p:ph idx="1" type="subTitle"/>
          </p:nvPr>
        </p:nvSpPr>
        <p:spPr>
          <a:xfrm>
            <a:off x="720391" y="3335474"/>
            <a:ext cx="65778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3" name="Google Shape;583;p5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4" name="Google Shape;584;p5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5" name="Google Shape;585;p5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86" name="Google Shape;586;p5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90" name="Google Shape;590;p5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591" name="Google Shape;591;p55"/>
          <p:cNvCxnSpPr/>
          <p:nvPr/>
        </p:nvCxnSpPr>
        <p:spPr>
          <a:xfrm>
            <a:off x="796755" y="332960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6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94" name="Google Shape;594;p5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5" name="Google Shape;595;p5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56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97" name="Google Shape;597;p56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8" name="Google Shape;598;p56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01" name="Google Shape;601;p5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2" name="Google Shape;602;p5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57"/>
          <p:cNvSpPr txBox="1"/>
          <p:nvPr>
            <p:ph idx="1" type="body"/>
          </p:nvPr>
        </p:nvSpPr>
        <p:spPr>
          <a:xfrm>
            <a:off x="194912" y="1396999"/>
            <a:ext cx="4190175" cy="3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4" name="Google Shape;604;p57"/>
          <p:cNvSpPr txBox="1"/>
          <p:nvPr>
            <p:ph idx="3" type="body"/>
          </p:nvPr>
        </p:nvSpPr>
        <p:spPr>
          <a:xfrm>
            <a:off x="4628244" y="1397000"/>
            <a:ext cx="4243950" cy="3105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5" name="Google Shape;605;p57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06" name="Google Shape;606;p57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8"/>
          <p:cNvSpPr txBox="1"/>
          <p:nvPr>
            <p:ph idx="1" type="body"/>
          </p:nvPr>
        </p:nvSpPr>
        <p:spPr>
          <a:xfrm>
            <a:off x="194910" y="1304240"/>
            <a:ext cx="415710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9" name="Google Shape;609;p58"/>
          <p:cNvSpPr txBox="1"/>
          <p:nvPr>
            <p:ph idx="2" type="body"/>
          </p:nvPr>
        </p:nvSpPr>
        <p:spPr>
          <a:xfrm>
            <a:off x="194911" y="1806942"/>
            <a:ext cx="415710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0" name="Google Shape;610;p58"/>
          <p:cNvSpPr txBox="1"/>
          <p:nvPr>
            <p:ph idx="3" type="body"/>
          </p:nvPr>
        </p:nvSpPr>
        <p:spPr>
          <a:xfrm>
            <a:off x="4677116" y="1318451"/>
            <a:ext cx="4195125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1" name="Google Shape;611;p58"/>
          <p:cNvSpPr txBox="1"/>
          <p:nvPr>
            <p:ph idx="4" type="body"/>
          </p:nvPr>
        </p:nvSpPr>
        <p:spPr>
          <a:xfrm>
            <a:off x="4677116" y="1806942"/>
            <a:ext cx="4195125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2" name="Google Shape;612;p58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3" name="Google Shape;613;p5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4" name="Google Shape;614;p5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8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/>
          <p:nvPr>
            <p:ph idx="1" type="body"/>
          </p:nvPr>
        </p:nvSpPr>
        <p:spPr>
          <a:xfrm>
            <a:off x="194910" y="1304240"/>
            <a:ext cx="867735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8" name="Google Shape;618;p59"/>
          <p:cNvSpPr txBox="1"/>
          <p:nvPr>
            <p:ph idx="2" type="body"/>
          </p:nvPr>
        </p:nvSpPr>
        <p:spPr>
          <a:xfrm>
            <a:off x="194911" y="1806942"/>
            <a:ext cx="867735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9" name="Google Shape;619;p59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0" name="Google Shape;620;p5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1" name="Google Shape;621;p5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2" name="Google Shape;622;p59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5" name="Google Shape;625;p6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8" name="Google Shape;628;p6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61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30" name="Google Shape;630;p61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1" name="Google Shape;631;p61"/>
          <p:cNvSpPr txBox="1"/>
          <p:nvPr>
            <p:ph idx="1" type="body"/>
          </p:nvPr>
        </p:nvSpPr>
        <p:spPr>
          <a:xfrm>
            <a:off x="194912" y="1059872"/>
            <a:ext cx="4370175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2" name="Google Shape;632;p61"/>
          <p:cNvSpPr/>
          <p:nvPr>
            <p:ph idx="2" type="pic"/>
          </p:nvPr>
        </p:nvSpPr>
        <p:spPr>
          <a:xfrm>
            <a:off x="4906237" y="1073684"/>
            <a:ext cx="3966075" cy="31171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194912" y="1059873"/>
            <a:ext cx="41901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2" type="body"/>
          </p:nvPr>
        </p:nvSpPr>
        <p:spPr>
          <a:xfrm>
            <a:off x="4628244" y="1059873"/>
            <a:ext cx="42441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5" name="Google Shape;635;p6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62"/>
          <p:cNvSpPr/>
          <p:nvPr/>
        </p:nvSpPr>
        <p:spPr>
          <a:xfrm>
            <a:off x="252947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2"/>
          <p:cNvSpPr/>
          <p:nvPr/>
        </p:nvSpPr>
        <p:spPr>
          <a:xfrm>
            <a:off x="3129335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2"/>
          <p:cNvSpPr/>
          <p:nvPr/>
        </p:nvSpPr>
        <p:spPr>
          <a:xfrm>
            <a:off x="6000982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2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40" name="Google Shape;640;p62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1" name="Google Shape;641;p62"/>
          <p:cNvSpPr/>
          <p:nvPr>
            <p:ph idx="2" type="pic"/>
          </p:nvPr>
        </p:nvSpPr>
        <p:spPr>
          <a:xfrm>
            <a:off x="251927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62"/>
          <p:cNvSpPr/>
          <p:nvPr>
            <p:ph idx="3" type="pic"/>
          </p:nvPr>
        </p:nvSpPr>
        <p:spPr>
          <a:xfrm>
            <a:off x="3129335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643" name="Google Shape;643;p62"/>
          <p:cNvSpPr/>
          <p:nvPr>
            <p:ph idx="4" type="pic"/>
          </p:nvPr>
        </p:nvSpPr>
        <p:spPr>
          <a:xfrm>
            <a:off x="6009694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p62"/>
          <p:cNvSpPr txBox="1"/>
          <p:nvPr>
            <p:ph idx="1" type="body"/>
          </p:nvPr>
        </p:nvSpPr>
        <p:spPr>
          <a:xfrm>
            <a:off x="251926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5" name="Google Shape;645;p62"/>
          <p:cNvSpPr txBox="1"/>
          <p:nvPr>
            <p:ph idx="5" type="body"/>
          </p:nvPr>
        </p:nvSpPr>
        <p:spPr>
          <a:xfrm>
            <a:off x="3129335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6" name="Google Shape;646;p62"/>
          <p:cNvSpPr txBox="1"/>
          <p:nvPr>
            <p:ph idx="6" type="body"/>
          </p:nvPr>
        </p:nvSpPr>
        <p:spPr>
          <a:xfrm>
            <a:off x="6024077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ALT" showMasterSp="0">
  <p:cSld name="Closing Slide_ALT">
    <p:bg>
      <p:bgPr>
        <a:solidFill>
          <a:schemeClr val="dk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3"/>
          <p:cNvSpPr txBox="1"/>
          <p:nvPr>
            <p:ph type="title"/>
          </p:nvPr>
        </p:nvSpPr>
        <p:spPr>
          <a:xfrm>
            <a:off x="550069" y="3512127"/>
            <a:ext cx="8043975" cy="1169775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None/>
              <a:defRPr b="0" i="0" sz="14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9" name="Google Shape;649;p6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0" name="Google Shape;650;p6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1" name="Google Shape;651;p6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52" name="Google Shape;652;p6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3" name="Google Shape;653;p6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4" name="Google Shape;654;p6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5" name="Google Shape;655;p6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Text, logo&#10;&#10;Description automatically generated" id="657" name="Google Shape;6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92" y="1788950"/>
            <a:ext cx="7561815" cy="15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" showMasterSp="0">
  <p:cSld name="1_Closing Slide_Y+W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0" name="Google Shape;660;p6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1" name="Google Shape;661;p6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62" name="Google Shape;662;p6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4" name="Google Shape;664;p6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5" name="Google Shape;665;p6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6" name="Google Shape;666;p6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667" name="Google Shape;667;p64" title="University of Waterlo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2548" y="1170677"/>
            <a:ext cx="4318902" cy="28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_ALT" showMasterSp="0">
  <p:cSld name="1_Closing Slide_Y+W_ALT">
    <p:bg>
      <p:bgPr>
        <a:solidFill>
          <a:schemeClr val="dk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0" name="Google Shape;670;p6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1" name="Google Shape;671;p6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72" name="Google Shape;672;p6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3" name="Google Shape;673;p6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4" name="Google Shape;674;p6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" name="Google Shape;675;p6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" name="Google Shape;676;p6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677" name="Google Shape;677;p65"/>
          <p:cNvSpPr txBox="1"/>
          <p:nvPr/>
        </p:nvSpPr>
        <p:spPr>
          <a:xfrm>
            <a:off x="3638550" y="5435600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8" name="Google Shape;678;p65" title="University of Waterloo"/>
          <p:cNvPicPr preferRelativeResize="0"/>
          <p:nvPr/>
        </p:nvPicPr>
        <p:blipFill rotWithShape="1">
          <a:blip r:embed="rId2">
            <a:alphaModFix/>
          </a:blip>
          <a:srcRect b="13980" l="13987" r="13980" t="13987"/>
          <a:stretch/>
        </p:blipFill>
        <p:spPr>
          <a:xfrm>
            <a:off x="3011982" y="1558482"/>
            <a:ext cx="3120034" cy="20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1" name="Google Shape;681;p66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7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4" name="Google Shape;684;p67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3">
  <p:cSld name="SECTION_HEADER_3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8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7" name="Google Shape;687;p68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4">
  <p:cSld name="SECTION_HEADER_4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9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0" name="Google Shape;690;p69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 type="titleOnly">
  <p:cSld name="TITLE_ONLY"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71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6" name="Google Shape;706;p7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7" name="Google Shape;707;p7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8" name="Google Shape;708;p71"/>
          <p:cNvCxnSpPr/>
          <p:nvPr/>
        </p:nvCxnSpPr>
        <p:spPr>
          <a:xfrm>
            <a:off x="273289" y="909353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NoBkgrd" showMasterSp="0" type="blank">
  <p:cSld name="BLANK"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0" name="Google Shape;710;p7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11" name="Google Shape;711;p7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2" name="Google Shape;712;p7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3" name="Google Shape;713;p7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4" name="Google Shape;714;p7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5" name="Google Shape;715;p7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8" name="Google Shape;718;p7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9" name="Google Shape;719;p73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20" name="Google Shape;720;p73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21" name="Google Shape;721;p73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4" name="Google Shape;724;p74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5" name="Google Shape;725;p7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26" name="Google Shape;726;p7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7" name="Google Shape;727;p74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showMasterSp="0">
  <p:cSld name="Section Divider 1"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75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0" name="Google Shape;730;p75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1" name="Google Shape;731;p7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2" name="Google Shape;732;p7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33" name="Google Shape;733;p7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34" name="Google Shape;734;p7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35" name="Google Shape;735;p7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36" name="Google Shape;736;p7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37" name="Google Shape;737;p7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38" name="Google Shape;738;p7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p76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1" name="Google Shape;741;p7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2" name="Google Shape;742;p76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3" name="Google Shape;743;p76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4" name="Google Shape;744;p76"/>
          <p:cNvSpPr txBox="1"/>
          <p:nvPr>
            <p:ph idx="12" type="sldNum"/>
          </p:nvPr>
        </p:nvSpPr>
        <p:spPr>
          <a:xfrm>
            <a:off x="6457950" y="4767263"/>
            <a:ext cx="205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7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7" name="Google Shape;747;p77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748" name="Google Shape;748;p77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2" showMasterSp="0">
  <p:cSld name="Section Divider 2">
    <p:bg>
      <p:bgPr>
        <a:solidFill>
          <a:schemeClr val="accent1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78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1" name="Google Shape;751;p78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2" name="Google Shape;752;p7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3" name="Google Shape;753;p7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4" name="Google Shape;754;p7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55" name="Google Shape;755;p7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56" name="Google Shape;756;p7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57" name="Google Shape;757;p7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58" name="Google Shape;758;p7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59" name="Google Shape;759;p7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 showMasterSp="0">
  <p:cSld name="4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79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2" name="Google Shape;762;p79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63" name="Google Shape;763;p79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64" name="Google Shape;764;p79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5" name="Google Shape;765;p79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66" name="Google Shape;766;p7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67" name="Google Shape;767;p7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68" name="Google Shape;768;p7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69" name="Google Shape;769;p7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70" name="Google Shape;770;p7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71" name="Google Shape;771;p7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772" name="Google Shape;77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4"/>
            <a:ext cx="6890973" cy="11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80"/>
          <p:cNvSpPr txBox="1"/>
          <p:nvPr>
            <p:ph idx="1" type="body"/>
          </p:nvPr>
        </p:nvSpPr>
        <p:spPr>
          <a:xfrm>
            <a:off x="194911" y="1388534"/>
            <a:ext cx="8677350" cy="3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5" name="Google Shape;775;p8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6" name="Google Shape;776;p8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77" name="Google Shape;777;p80"/>
          <p:cNvSpPr txBox="1"/>
          <p:nvPr>
            <p:ph idx="2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8" name="Google Shape;778;p80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79" name="Google Shape;779;p80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with Image" showMasterSp="0">
  <p:cSld name="1_Title Slide with Image">
    <p:bg>
      <p:bgPr>
        <a:solidFill>
          <a:schemeClr val="lt1"/>
        </a:solidFill>
      </p:bgPr>
    </p:bg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781" name="Google Shape;781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782" name="Google Shape;782;p81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3" name="Google Shape;783;p81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784" name="Google Shape;784;p81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85" name="Google Shape;785;p81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6" name="Google Shape;786;p81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87" name="Google Shape;787;p8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788" name="Google Shape;788;p8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89" name="Google Shape;789;p8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90" name="Google Shape;790;p8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91" name="Google Shape;791;p8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92" name="Google Shape;792;p8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793" name="Google Shape;793;p81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8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6" name="Google Shape;796;p8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7" name="Google Shape;797;p82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798" name="Google Shape;798;p82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" showMasterSp="0">
  <p:cSld name="Context or Quote">
    <p:bg>
      <p:bgPr>
        <a:solidFill>
          <a:schemeClr val="l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type="title"/>
          </p:nvPr>
        </p:nvSpPr>
        <p:spPr>
          <a:xfrm>
            <a:off x="2947553" y="928256"/>
            <a:ext cx="32490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9"/>
          <p:cNvCxnSpPr/>
          <p:nvPr/>
        </p:nvCxnSpPr>
        <p:spPr>
          <a:xfrm>
            <a:off x="2947555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9"/>
          <p:cNvCxnSpPr/>
          <p:nvPr/>
        </p:nvCxnSpPr>
        <p:spPr>
          <a:xfrm>
            <a:off x="2947555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495300" y="1815270"/>
            <a:ext cx="81534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1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2947554" y="3588544"/>
            <a:ext cx="3249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99" name="Google Shape;99;p9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00" name="Google Shape;100;p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3"/>
          <p:cNvSpPr txBox="1"/>
          <p:nvPr>
            <p:ph idx="1" type="body"/>
          </p:nvPr>
        </p:nvSpPr>
        <p:spPr>
          <a:xfrm>
            <a:off x="465534" y="1657926"/>
            <a:ext cx="8212950" cy="25384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1" name="Google Shape;801;p8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2" name="Google Shape;802;p8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03" name="Google Shape;803;p83"/>
          <p:cNvSpPr txBox="1"/>
          <p:nvPr>
            <p:ph type="title"/>
          </p:nvPr>
        </p:nvSpPr>
        <p:spPr>
          <a:xfrm>
            <a:off x="194912" y="981029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804" name="Google Shape;804;p83"/>
          <p:cNvCxnSpPr/>
          <p:nvPr/>
        </p:nvCxnSpPr>
        <p:spPr>
          <a:xfrm>
            <a:off x="280288" y="153367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8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7" name="Google Shape;807;p84"/>
          <p:cNvSpPr txBox="1"/>
          <p:nvPr>
            <p:ph idx="1" type="body"/>
          </p:nvPr>
        </p:nvSpPr>
        <p:spPr>
          <a:xfrm>
            <a:off x="194912" y="1246281"/>
            <a:ext cx="4190175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8" name="Google Shape;808;p84"/>
          <p:cNvSpPr txBox="1"/>
          <p:nvPr>
            <p:ph idx="2" type="body"/>
          </p:nvPr>
        </p:nvSpPr>
        <p:spPr>
          <a:xfrm>
            <a:off x="4628244" y="1246281"/>
            <a:ext cx="42439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9" name="Google Shape;809;p8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0" name="Google Shape;810;p8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1" name="Google Shape;811;p84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85"/>
          <p:cNvSpPr txBox="1"/>
          <p:nvPr>
            <p:ph type="title"/>
          </p:nvPr>
        </p:nvSpPr>
        <p:spPr>
          <a:xfrm>
            <a:off x="492919" y="3435927"/>
            <a:ext cx="8158275" cy="119835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4" name="Google Shape;814;p8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15" name="Google Shape;815;p8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16" name="Google Shape;816;p8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17" name="Google Shape;817;p8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18" name="Google Shape;818;p8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19" name="Google Shape;819;p8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20" name="Google Shape;820;p8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21" name="Google Shape;821;p8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Shape&#10;&#10;Description automatically generated with medium confidence" id="822" name="Google Shape;822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365" y="1769807"/>
            <a:ext cx="7495267" cy="154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" showMasterSp="0">
  <p:cSld name="Section Divider 3">
    <p:bg>
      <p:bgPr>
        <a:solidFill>
          <a:schemeClr val="dk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6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5" name="Google Shape;825;p86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Barlow Condensed"/>
              <a:buNone/>
              <a:defRPr sz="45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6" name="Google Shape;826;p8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7" name="Google Shape;827;p8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28" name="Google Shape;828;p8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29" name="Google Shape;829;p8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30" name="Google Shape;830;p8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31" name="Google Shape;831;p8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32" name="Google Shape;832;p8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33" name="Google Shape;833;p8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" showMasterSp="0">
  <p:cSld name="Context or Quote">
    <p:bg>
      <p:bgPr>
        <a:solidFill>
          <a:schemeClr val="lt2"/>
        </a:solidFill>
      </p:bgPr>
    </p:bg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7"/>
          <p:cNvSpPr txBox="1"/>
          <p:nvPr>
            <p:ph type="title"/>
          </p:nvPr>
        </p:nvSpPr>
        <p:spPr>
          <a:xfrm>
            <a:off x="2947553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6" name="Google Shape;836;p8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7" name="Google Shape;837;p8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87"/>
          <p:cNvCxnSpPr/>
          <p:nvPr/>
        </p:nvCxnSpPr>
        <p:spPr>
          <a:xfrm>
            <a:off x="2947555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39" name="Google Shape;839;p87"/>
          <p:cNvCxnSpPr/>
          <p:nvPr/>
        </p:nvCxnSpPr>
        <p:spPr>
          <a:xfrm>
            <a:off x="2947555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40" name="Google Shape;840;p87"/>
          <p:cNvSpPr txBox="1"/>
          <p:nvPr>
            <p:ph idx="1" type="body"/>
          </p:nvPr>
        </p:nvSpPr>
        <p:spPr>
          <a:xfrm>
            <a:off x="495300" y="1815270"/>
            <a:ext cx="8153325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1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1" name="Google Shape;841;p87"/>
          <p:cNvSpPr txBox="1"/>
          <p:nvPr>
            <p:ph idx="2" type="body"/>
          </p:nvPr>
        </p:nvSpPr>
        <p:spPr>
          <a:xfrm>
            <a:off x="2947554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842" name="Google Shape;842;p87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43" name="Google Shape;843;p8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4" name="Google Shape;844;p8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5" name="Google Shape;845;p8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6" name="Google Shape;846;p8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47" name="Google Shape;847;p8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 with Photo" showMasterSp="0">
  <p:cSld name="Context or Quote with Photo">
    <p:bg>
      <p:bgPr>
        <a:solidFill>
          <a:schemeClr val="lt2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88"/>
          <p:cNvSpPr/>
          <p:nvPr>
            <p:ph idx="2" type="pic"/>
          </p:nvPr>
        </p:nvSpPr>
        <p:spPr>
          <a:xfrm>
            <a:off x="4762714" y="634364"/>
            <a:ext cx="4080375" cy="4055400"/>
          </a:xfrm>
          <a:prstGeom prst="rect">
            <a:avLst/>
          </a:prstGeom>
          <a:noFill/>
          <a:ln>
            <a:noFill/>
          </a:ln>
        </p:spPr>
      </p:sp>
      <p:sp>
        <p:nvSpPr>
          <p:cNvPr id="850" name="Google Shape;850;p88"/>
          <p:cNvSpPr txBox="1"/>
          <p:nvPr>
            <p:ph type="title"/>
          </p:nvPr>
        </p:nvSpPr>
        <p:spPr>
          <a:xfrm>
            <a:off x="640772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1" name="Google Shape;851;p88"/>
          <p:cNvSpPr txBox="1"/>
          <p:nvPr>
            <p:ph idx="11" type="ftr"/>
          </p:nvPr>
        </p:nvSpPr>
        <p:spPr>
          <a:xfrm>
            <a:off x="194912" y="4751482"/>
            <a:ext cx="291532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52" name="Google Shape;852;p88"/>
          <p:cNvSpPr txBox="1"/>
          <p:nvPr>
            <p:ph idx="12" type="sldNum"/>
          </p:nvPr>
        </p:nvSpPr>
        <p:spPr>
          <a:xfrm>
            <a:off x="4190999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53" name="Google Shape;853;p88"/>
          <p:cNvSpPr txBox="1"/>
          <p:nvPr>
            <p:ph idx="1" type="body"/>
          </p:nvPr>
        </p:nvSpPr>
        <p:spPr>
          <a:xfrm>
            <a:off x="408707" y="1806770"/>
            <a:ext cx="3712950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7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4" name="Google Shape;854;p88"/>
          <p:cNvSpPr txBox="1"/>
          <p:nvPr>
            <p:ph idx="3" type="body"/>
          </p:nvPr>
        </p:nvSpPr>
        <p:spPr>
          <a:xfrm>
            <a:off x="640772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855" name="Google Shape;855;p88"/>
          <p:cNvCxnSpPr/>
          <p:nvPr/>
        </p:nvCxnSpPr>
        <p:spPr>
          <a:xfrm>
            <a:off x="640772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856" name="Google Shape;856;p88"/>
          <p:cNvCxnSpPr/>
          <p:nvPr/>
        </p:nvCxnSpPr>
        <p:spPr>
          <a:xfrm>
            <a:off x="640772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857" name="Google Shape;857;p8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58" name="Google Shape;858;p8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59" name="Google Shape;859;p8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60" name="Google Shape;860;p8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61" name="Google Shape;861;p8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62" name="Google Shape;862;p8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864" name="Google Shape;864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7"/>
            <a:ext cx="3452166" cy="71343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89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6" name="Google Shape;866;p89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67" name="Google Shape;867;p8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68" name="Google Shape;868;p8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69" name="Google Shape;869;p8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70" name="Google Shape;870;p8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71" name="Google Shape;871;p8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72" name="Google Shape;872;p8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873" name="Google Shape;873;p89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arlow Condensed"/>
              <a:buNone/>
              <a:defRPr b="1" sz="4100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4" name="Google Shape;874;p89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75" name="Google Shape;875;p89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76" name="Google Shape;876;p89"/>
          <p:cNvSpPr txBox="1"/>
          <p:nvPr/>
        </p:nvSpPr>
        <p:spPr>
          <a:xfrm>
            <a:off x="5029200" y="2023533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90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9" name="Google Shape;879;p90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880" name="Google Shape;880;p90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81" name="Google Shape;881;p90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2" name="Google Shape;882;p90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83" name="Google Shape;883;p9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84" name="Google Shape;884;p9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85" name="Google Shape;885;p9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86" name="Google Shape;886;p9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87" name="Google Shape;887;p9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88" name="Google Shape;888;p9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889" name="Google Shape;889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890" name="Google Shape;890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 showMasterSp="0">
  <p:cSld name="5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91"/>
          <p:cNvSpPr txBox="1"/>
          <p:nvPr>
            <p:ph type="ctrTitle"/>
          </p:nvPr>
        </p:nvSpPr>
        <p:spPr>
          <a:xfrm>
            <a:off x="1322771" y="2656390"/>
            <a:ext cx="6483600" cy="580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3" name="Google Shape;893;p91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4" name="Google Shape;894;p91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895" name="Google Shape;895;p9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896" name="Google Shape;896;p9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97" name="Google Shape;897;p9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98" name="Google Shape;898;p9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899" name="Google Shape;899;p9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00" name="Google Shape;900;p9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901" name="Google Shape;90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91"/>
          <p:cNvSpPr/>
          <p:nvPr/>
        </p:nvSpPr>
        <p:spPr>
          <a:xfrm>
            <a:off x="1550963" y="3278530"/>
            <a:ext cx="5971725" cy="3395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COURSE/PROGRAM/SESSION TITLE HERE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showMasterSp="0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92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5" name="Google Shape;905;p92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06" name="Google Shape;906;p92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07" name="Google Shape;907;p92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8" name="Google Shape;908;p92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09" name="Google Shape;909;p9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910" name="Google Shape;910;p9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11" name="Google Shape;911;p9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12" name="Google Shape;912;p9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13" name="Google Shape;913;p9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14" name="Google Shape;914;p9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915" name="Google Shape;915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916" name="Google Shape;916;p9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 with Photo" showMasterSp="0">
  <p:cSld name="Context or Quote with Photo"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>
            <p:ph idx="2" type="pic"/>
          </p:nvPr>
        </p:nvSpPr>
        <p:spPr>
          <a:xfrm>
            <a:off x="4762714" y="634364"/>
            <a:ext cx="4080600" cy="4055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/>
          <p:nvPr>
            <p:ph type="title"/>
          </p:nvPr>
        </p:nvSpPr>
        <p:spPr>
          <a:xfrm>
            <a:off x="640772" y="928256"/>
            <a:ext cx="32490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0"/>
          <p:cNvSpPr txBox="1"/>
          <p:nvPr>
            <p:ph idx="11" type="ftr"/>
          </p:nvPr>
        </p:nvSpPr>
        <p:spPr>
          <a:xfrm>
            <a:off x="194912" y="4751482"/>
            <a:ext cx="29154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12" type="sldNum"/>
          </p:nvPr>
        </p:nvSpPr>
        <p:spPr>
          <a:xfrm>
            <a:off x="4190999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408707" y="1806770"/>
            <a:ext cx="37131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7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3" type="body"/>
          </p:nvPr>
        </p:nvSpPr>
        <p:spPr>
          <a:xfrm>
            <a:off x="640772" y="3588544"/>
            <a:ext cx="3249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13" name="Google Shape;113;p10"/>
          <p:cNvCxnSpPr/>
          <p:nvPr/>
        </p:nvCxnSpPr>
        <p:spPr>
          <a:xfrm>
            <a:off x="640772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10"/>
          <p:cNvCxnSpPr/>
          <p:nvPr/>
        </p:nvCxnSpPr>
        <p:spPr>
          <a:xfrm>
            <a:off x="640772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5" name="Google Shape;115;p10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16" name="Google Shape;116;p1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showMasterSp="0">
  <p:cSld name="3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93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9" name="Google Shape;919;p93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20" name="Google Shape;920;p93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21" name="Google Shape;921;p93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2" name="Google Shape;922;p93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23" name="Google Shape;923;p9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924" name="Google Shape;924;p9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25" name="Google Shape;925;p9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26" name="Google Shape;926;p9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27" name="Google Shape;927;p9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28" name="Google Shape;928;p9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929" name="Google Shape;929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930" name="Google Shape;930;p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94"/>
          <p:cNvSpPr/>
          <p:nvPr>
            <p:ph idx="2" type="pic"/>
          </p:nvPr>
        </p:nvSpPr>
        <p:spPr>
          <a:xfrm>
            <a:off x="4689764" y="297656"/>
            <a:ext cx="4454325" cy="484582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Shape&#10;&#10;Description automatically generated with medium confidence" id="933" name="Google Shape;933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4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5" name="Google Shape;935;p94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36" name="Google Shape;936;p94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37" name="Google Shape;937;p94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8" name="Google Shape;938;p94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39" name="Google Shape;939;p9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940" name="Google Shape;940;p9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41" name="Google Shape;941;p9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42" name="Google Shape;942;p9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43" name="Google Shape;943;p9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44" name="Google Shape;944;p9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945" name="Google Shape;945;p94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 showMasterSp="0" type="title">
  <p:cSld name="TITLE">
    <p:bg>
      <p:bgPr>
        <a:solidFill>
          <a:schemeClr val="dk1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947" name="Google Shape;947;p9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372091" cy="698158"/>
          </a:xfrm>
          <a:prstGeom prst="rect">
            <a:avLst/>
          </a:prstGeom>
          <a:noFill/>
          <a:ln>
            <a:noFill/>
          </a:ln>
        </p:spPr>
      </p:pic>
      <p:sp>
        <p:nvSpPr>
          <p:cNvPr id="948" name="Google Shape;948;p95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9" name="Google Shape;949;p95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50" name="Google Shape;950;p95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1" name="Google Shape;951;p95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2" name="Google Shape;952;p95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53" name="Google Shape;953;p9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954" name="Google Shape;954;p9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55" name="Google Shape;955;p9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56" name="Google Shape;956;p9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57" name="Google Shape;957;p9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58" name="Google Shape;958;p9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 with Image" showMasterSp="0">
  <p:cSld name="Title Slide Black with Image">
    <p:bg>
      <p:bgPr>
        <a:solidFill>
          <a:schemeClr val="dk1"/>
        </a:solidFill>
      </p:bgPr>
    </p:bg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960" name="Google Shape;960;p9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961" name="Google Shape;961;p96"/>
          <p:cNvSpPr/>
          <p:nvPr>
            <p:ph idx="2" type="pic"/>
          </p:nvPr>
        </p:nvSpPr>
        <p:spPr>
          <a:xfrm>
            <a:off x="4570593" y="297873"/>
            <a:ext cx="4573350" cy="4845600"/>
          </a:xfrm>
          <a:prstGeom prst="rect">
            <a:avLst/>
          </a:prstGeom>
          <a:noFill/>
          <a:ln>
            <a:noFill/>
          </a:ln>
        </p:spPr>
      </p:sp>
      <p:sp>
        <p:nvSpPr>
          <p:cNvPr id="962" name="Google Shape;962;p96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3" name="Google Shape;963;p96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64" name="Google Shape;964;p96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5" name="Google Shape;965;p96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6" name="Google Shape;966;p96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67" name="Google Shape;967;p9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968" name="Google Shape;968;p9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69" name="Google Shape;969;p9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70" name="Google Shape;970;p9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71" name="Google Shape;971;p9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72" name="Google Shape;972;p9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973" name="Google Shape;973;p96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Black with Image" showMasterSp="0">
  <p:cSld name="1_Title Slide Black with Image">
    <p:bg>
      <p:bgPr>
        <a:solidFill>
          <a:schemeClr val="dk1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975" name="Google Shape;975;p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976" name="Google Shape;976;p97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7" name="Google Shape;977;p97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78" name="Google Shape;978;p97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79" name="Google Shape;979;p97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0" name="Google Shape;980;p97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981" name="Google Shape;981;p97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982" name="Google Shape;982;p9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83" name="Google Shape;983;p9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84" name="Google Shape;984;p9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85" name="Google Shape;985;p9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986" name="Google Shape;986;p9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987" name="Google Shape;987;p97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988" name="Google Shape;988;p97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_Menu">
  <p:cSld name="1_Title and Content_Menu"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98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1" name="Google Shape;991;p98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2" name="Google Shape;992;p98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3" name="Google Shape;993;p98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4" name="Google Shape;994;p9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95" name="Google Shape;995;p9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6" name="Google Shape;996;p98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997" name="Google Shape;997;p98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Menu">
  <p:cSld name="Title and Content_Menu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99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0" name="Google Shape;1000;p99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1" name="Google Shape;1001;p99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2" name="Google Shape;1002;p99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3" name="Google Shape;1003;p9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4" name="Google Shape;1004;p9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99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06" name="Google Shape;1006;p99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00"/>
          <p:cNvSpPr txBox="1"/>
          <p:nvPr>
            <p:ph type="title"/>
          </p:nvPr>
        </p:nvSpPr>
        <p:spPr>
          <a:xfrm>
            <a:off x="194911" y="1282303"/>
            <a:ext cx="7049700" cy="21395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09" name="Google Shape;1009;p100"/>
          <p:cNvSpPr txBox="1"/>
          <p:nvPr>
            <p:ph idx="1" type="body"/>
          </p:nvPr>
        </p:nvSpPr>
        <p:spPr>
          <a:xfrm>
            <a:off x="194911" y="3442097"/>
            <a:ext cx="7049700" cy="11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10" name="Google Shape;1010;p10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1" name="Google Shape;1011;p10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12" name="Google Shape;1012;p100"/>
          <p:cNvCxnSpPr/>
          <p:nvPr/>
        </p:nvCxnSpPr>
        <p:spPr>
          <a:xfrm>
            <a:off x="271822" y="3442097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" showMasterSp="0">
  <p:cSld name="Section Header_ALT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1"/>
          <p:cNvSpPr txBox="1"/>
          <p:nvPr>
            <p:ph type="ctrTitle"/>
          </p:nvPr>
        </p:nvSpPr>
        <p:spPr>
          <a:xfrm>
            <a:off x="720391" y="2420560"/>
            <a:ext cx="6577875" cy="9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5" name="Google Shape;1015;p101"/>
          <p:cNvSpPr txBox="1"/>
          <p:nvPr>
            <p:ph idx="1" type="subTitle"/>
          </p:nvPr>
        </p:nvSpPr>
        <p:spPr>
          <a:xfrm>
            <a:off x="720391" y="3335474"/>
            <a:ext cx="65778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016" name="Google Shape;1016;p10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7" name="Google Shape;1017;p10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18" name="Google Shape;1018;p10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1019" name="Google Shape;1019;p10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20" name="Google Shape;1020;p10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21" name="Google Shape;1021;p10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22" name="Google Shape;1022;p10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23" name="Google Shape;1023;p10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1024" name="Google Shape;1024;p101"/>
          <p:cNvCxnSpPr/>
          <p:nvPr/>
        </p:nvCxnSpPr>
        <p:spPr>
          <a:xfrm>
            <a:off x="796755" y="332960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2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1027" name="Google Shape;1027;p10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28" name="Google Shape;1028;p10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29" name="Google Shape;1029;p102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1030" name="Google Shape;1030;p102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31" name="Google Shape;1031;p102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66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47" Type="http://schemas.openxmlformats.org/officeDocument/2006/relationships/theme" Target="../theme/theme1.xml"/><Relationship Id="rId28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6.xml"/><Relationship Id="rId20" Type="http://schemas.openxmlformats.org/officeDocument/2006/relationships/slideLayout" Target="../slideLayouts/slideLayout86.xml"/><Relationship Id="rId42" Type="http://schemas.openxmlformats.org/officeDocument/2006/relationships/slideLayout" Target="../slideLayouts/slideLayout108.xml"/><Relationship Id="rId41" Type="http://schemas.openxmlformats.org/officeDocument/2006/relationships/slideLayout" Target="../slideLayouts/slideLayout107.xml"/><Relationship Id="rId22" Type="http://schemas.openxmlformats.org/officeDocument/2006/relationships/slideLayout" Target="../slideLayouts/slideLayout88.xml"/><Relationship Id="rId44" Type="http://schemas.openxmlformats.org/officeDocument/2006/relationships/slideLayout" Target="../slideLayouts/slideLayout110.xml"/><Relationship Id="rId21" Type="http://schemas.openxmlformats.org/officeDocument/2006/relationships/slideLayout" Target="../slideLayouts/slideLayout87.xml"/><Relationship Id="rId43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90.xml"/><Relationship Id="rId46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111.xml"/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9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26" Type="http://schemas.openxmlformats.org/officeDocument/2006/relationships/slideLayout" Target="../slideLayouts/slideLayout92.xml"/><Relationship Id="rId48" Type="http://schemas.openxmlformats.org/officeDocument/2006/relationships/theme" Target="../theme/theme4.xml"/><Relationship Id="rId25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113.xml"/><Relationship Id="rId28" Type="http://schemas.openxmlformats.org/officeDocument/2006/relationships/slideLayout" Target="../slideLayouts/slideLayout94.xml"/><Relationship Id="rId27" Type="http://schemas.openxmlformats.org/officeDocument/2006/relationships/slideLayout" Target="../slideLayouts/slideLayout93.xml"/><Relationship Id="rId5" Type="http://schemas.openxmlformats.org/officeDocument/2006/relationships/slideLayout" Target="../slideLayouts/slideLayout71.xml"/><Relationship Id="rId6" Type="http://schemas.openxmlformats.org/officeDocument/2006/relationships/slideLayout" Target="../slideLayouts/slideLayout72.xml"/><Relationship Id="rId29" Type="http://schemas.openxmlformats.org/officeDocument/2006/relationships/slideLayout" Target="../slideLayouts/slideLayout95.xml"/><Relationship Id="rId7" Type="http://schemas.openxmlformats.org/officeDocument/2006/relationships/slideLayout" Target="../slideLayouts/slideLayout73.xml"/><Relationship Id="rId8" Type="http://schemas.openxmlformats.org/officeDocument/2006/relationships/slideLayout" Target="../slideLayouts/slideLayout74.xml"/><Relationship Id="rId31" Type="http://schemas.openxmlformats.org/officeDocument/2006/relationships/slideLayout" Target="../slideLayouts/slideLayout97.xml"/><Relationship Id="rId30" Type="http://schemas.openxmlformats.org/officeDocument/2006/relationships/slideLayout" Target="../slideLayouts/slideLayout96.xml"/><Relationship Id="rId11" Type="http://schemas.openxmlformats.org/officeDocument/2006/relationships/slideLayout" Target="../slideLayouts/slideLayout77.xml"/><Relationship Id="rId33" Type="http://schemas.openxmlformats.org/officeDocument/2006/relationships/slideLayout" Target="../slideLayouts/slideLayout99.xml"/><Relationship Id="rId10" Type="http://schemas.openxmlformats.org/officeDocument/2006/relationships/slideLayout" Target="../slideLayouts/slideLayout76.xml"/><Relationship Id="rId32" Type="http://schemas.openxmlformats.org/officeDocument/2006/relationships/slideLayout" Target="../slideLayouts/slideLayout98.xml"/><Relationship Id="rId13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78.xml"/><Relationship Id="rId34" Type="http://schemas.openxmlformats.org/officeDocument/2006/relationships/slideLayout" Target="../slideLayouts/slideLayout100.xml"/><Relationship Id="rId15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103.xml"/><Relationship Id="rId14" Type="http://schemas.openxmlformats.org/officeDocument/2006/relationships/slideLayout" Target="../slideLayouts/slideLayout80.xml"/><Relationship Id="rId36" Type="http://schemas.openxmlformats.org/officeDocument/2006/relationships/slideLayout" Target="../slideLayouts/slideLayout102.xml"/><Relationship Id="rId17" Type="http://schemas.openxmlformats.org/officeDocument/2006/relationships/slideLayout" Target="../slideLayouts/slideLayout83.xml"/><Relationship Id="rId39" Type="http://schemas.openxmlformats.org/officeDocument/2006/relationships/slideLayout" Target="../slideLayouts/slideLayout105.xml"/><Relationship Id="rId16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104.xml"/><Relationship Id="rId19" Type="http://schemas.openxmlformats.org/officeDocument/2006/relationships/slideLayout" Target="../slideLayouts/slideLayout85.xml"/><Relationship Id="rId18" Type="http://schemas.openxmlformats.org/officeDocument/2006/relationships/slideLayout" Target="../slideLayouts/slideLayout8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42909" y="4610807"/>
            <a:ext cx="1545349" cy="3955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b="1" i="0" sz="3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94911" y="1059872"/>
            <a:ext cx="8677200" cy="3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3" name="Google Shape;13;p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259" name="Google Shape;259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50040" y="4504014"/>
            <a:ext cx="3094359" cy="63948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b="1" i="0" sz="3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1" type="body"/>
          </p:nvPr>
        </p:nvSpPr>
        <p:spPr>
          <a:xfrm>
            <a:off x="194911" y="1059872"/>
            <a:ext cx="8677350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65" name="Google Shape;265;p2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270" name="Google Shape;270;p24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4" r:id="rId36"/>
    <p:sldLayoutId id="2147483705" r:id="rId37"/>
    <p:sldLayoutId id="2147483706" r:id="rId38"/>
    <p:sldLayoutId id="2147483707" r:id="rId39"/>
    <p:sldLayoutId id="2147483708" r:id="rId40"/>
    <p:sldLayoutId id="2147483709" r:id="rId41"/>
    <p:sldLayoutId id="2147483710" r:id="rId42"/>
    <p:sldLayoutId id="2147483711" r:id="rId43"/>
    <p:sldLayoutId id="2147483712" r:id="rId44"/>
    <p:sldLayoutId id="2147483713" r:id="rId45"/>
    <p:sldLayoutId id="2147483714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692" name="Google Shape;692;p7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50040" y="4504014"/>
            <a:ext cx="3094359" cy="63948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70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b="1" i="0" sz="3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4" name="Google Shape;694;p70"/>
          <p:cNvSpPr txBox="1"/>
          <p:nvPr>
            <p:ph idx="1" type="body"/>
          </p:nvPr>
        </p:nvSpPr>
        <p:spPr>
          <a:xfrm>
            <a:off x="194911" y="1059872"/>
            <a:ext cx="8677350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95" name="Google Shape;695;p7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96" name="Google Shape;696;p7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97" name="Google Shape;697;p7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98" name="Google Shape;698;p7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9" name="Google Shape;699;p7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0" name="Google Shape;700;p7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1" name="Google Shape;701;p7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2" name="Google Shape;702;p7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703" name="Google Shape;703;p70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  <p:sldLayoutId id="2147483732" r:id="rId19"/>
    <p:sldLayoutId id="2147483733" r:id="rId20"/>
    <p:sldLayoutId id="2147483734" r:id="rId21"/>
    <p:sldLayoutId id="2147483735" r:id="rId22"/>
    <p:sldLayoutId id="2147483736" r:id="rId23"/>
    <p:sldLayoutId id="2147483737" r:id="rId24"/>
    <p:sldLayoutId id="2147483738" r:id="rId25"/>
    <p:sldLayoutId id="2147483739" r:id="rId26"/>
    <p:sldLayoutId id="2147483740" r:id="rId27"/>
    <p:sldLayoutId id="2147483741" r:id="rId28"/>
    <p:sldLayoutId id="2147483742" r:id="rId29"/>
    <p:sldLayoutId id="2147483743" r:id="rId30"/>
    <p:sldLayoutId id="2147483744" r:id="rId31"/>
    <p:sldLayoutId id="2147483745" r:id="rId32"/>
    <p:sldLayoutId id="2147483746" r:id="rId33"/>
    <p:sldLayoutId id="2147483747" r:id="rId34"/>
    <p:sldLayoutId id="2147483748" r:id="rId35"/>
    <p:sldLayoutId id="2147483749" r:id="rId36"/>
    <p:sldLayoutId id="2147483750" r:id="rId37"/>
    <p:sldLayoutId id="2147483751" r:id="rId38"/>
    <p:sldLayoutId id="2147483752" r:id="rId39"/>
    <p:sldLayoutId id="2147483753" r:id="rId40"/>
    <p:sldLayoutId id="2147483754" r:id="rId41"/>
    <p:sldLayoutId id="2147483755" r:id="rId42"/>
    <p:sldLayoutId id="2147483756" r:id="rId43"/>
    <p:sldLayoutId id="2147483757" r:id="rId44"/>
    <p:sldLayoutId id="2147483758" r:id="rId45"/>
    <p:sldLayoutId id="2147483759" r:id="rId46"/>
    <p:sldLayoutId id="2147483760" r:id="rId4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8.png"/><Relationship Id="rId4" Type="http://schemas.openxmlformats.org/officeDocument/2006/relationships/hyperlink" Target="https://neo4j.com/developer-blog/fine-tuning-retrieval-augmented-generation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facebookresearch/faiss" TargetMode="External"/><Relationship Id="rId4" Type="http://schemas.openxmlformats.org/officeDocument/2006/relationships/hyperlink" Target="https://ann-benchmarks.com/" TargetMode="External"/><Relationship Id="rId5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huggingface.co/BAAI/bge-large-en-v1.5" TargetMode="External"/><Relationship Id="rId4" Type="http://schemas.openxmlformats.org/officeDocument/2006/relationships/hyperlink" Target="https://huggingface.co/intfloat/multilingual-e5-large" TargetMode="External"/><Relationship Id="rId9" Type="http://schemas.openxmlformats.org/officeDocument/2006/relationships/hyperlink" Target="https://huggingface.co/spaces/mteb/leaderboard" TargetMode="External"/><Relationship Id="rId5" Type="http://schemas.openxmlformats.org/officeDocument/2006/relationships/hyperlink" Target="https://github.com/castorini/pyserini" TargetMode="External"/><Relationship Id="rId6" Type="http://schemas.openxmlformats.org/officeDocument/2006/relationships/hyperlink" Target="https://platform.openai.com/docs/guides/embeddings" TargetMode="External"/><Relationship Id="rId7" Type="http://schemas.openxmlformats.org/officeDocument/2006/relationships/hyperlink" Target="https://platform.openai.com/docs/guides/embeddings" TargetMode="External"/><Relationship Id="rId8" Type="http://schemas.openxmlformats.org/officeDocument/2006/relationships/hyperlink" Target="https://huggingface.co/Cohere/Cohere-embed-english-v3.0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3.png"/><Relationship Id="rId4" Type="http://schemas.openxmlformats.org/officeDocument/2006/relationships/hyperlink" Target="https://www.sbert.net/examples/applications/cross-encoder/README.html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2.png"/><Relationship Id="rId4" Type="http://schemas.openxmlformats.org/officeDocument/2006/relationships/hyperlink" Target="https://sbert.net/docs/package_reference/losses.html#:~:text=Contrastive%20loss.,between%20the%20embeddings%20is%20increased.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huggingface.co/castorini/monot5-base-msmarco-10k" TargetMode="External"/><Relationship Id="rId4" Type="http://schemas.openxmlformats.org/officeDocument/2006/relationships/hyperlink" Target="http://nreimers/mmarco-mMiniLMv2-L12-H384-v1" TargetMode="External"/><Relationship Id="rId5" Type="http://schemas.openxmlformats.org/officeDocument/2006/relationships/hyperlink" Target="http://unicamp-dl/mMiniLM-L6-v2-mmarco-v2" TargetMode="External"/><Relationship Id="rId6" Type="http://schemas.openxmlformats.org/officeDocument/2006/relationships/hyperlink" Target="https://docs.cohere.com/reference/rerank-1?__hstc=14363112.a3416a1111ab3c267c6358b2d31a355c.1701080003606.1701080003606.1701080003606.1&amp;__hsfp=2411743984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arxiv.org/pdf/2112.09332.pdf" TargetMode="External"/><Relationship Id="rId4" Type="http://schemas.openxmlformats.org/officeDocument/2006/relationships/hyperlink" Target="https://arxiv.org/pdf/2212.14024.pdf" TargetMode="External"/><Relationship Id="rId5" Type="http://schemas.openxmlformats.org/officeDocument/2006/relationships/hyperlink" Target="https://arxiv.org/pdf/2302.04761.pdf" TargetMode="External"/><Relationship Id="rId6" Type="http://schemas.openxmlformats.org/officeDocument/2006/relationships/hyperlink" Target="https://arxiv.org/pdf/2210.03629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colab.research.google.com/drive/1lgS5mak5h7HDzzOqJYmeZMDMEXiuuZ24?usp=sharing" TargetMode="External"/><Relationship Id="rId4" Type="http://schemas.openxmlformats.org/officeDocument/2006/relationships/hyperlink" Target="https://drive.google.com/file/d/1Wb0YxHY51ycgYKbw0PuJNqYnKsodrHkp/view?usp=sharing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help.openai.com/en/articles/6654000-best-practices-for-prompt-engineering-with-the-openai-api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arxiv.org/pdf/2201.11903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Relationship Id="rId4" Type="http://schemas.openxmlformats.org/officeDocument/2006/relationships/hyperlink" Target="https://platform.openai.com/playground/p/W7kfdhICoY51vegnDhg7gHEh?model=text-davinci-003&amp;mode=freeform" TargetMode="External"/><Relationship Id="rId5" Type="http://schemas.openxmlformats.org/officeDocument/2006/relationships/hyperlink" Target="https://platform.openai.com/playground/p/W7kfdhICoY51vegnDhg7gHEh?mode=complete" TargetMode="External"/><Relationship Id="rId6" Type="http://schemas.openxmlformats.org/officeDocument/2006/relationships/hyperlink" Target="https://arxiv.org/pdf/2212.09656.pdf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rxiv.org/pdf/2212.09656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7"/>
          <p:cNvSpPr txBox="1"/>
          <p:nvPr>
            <p:ph idx="12" type="sldNum"/>
          </p:nvPr>
        </p:nvSpPr>
        <p:spPr>
          <a:xfrm>
            <a:off x="8361312" y="4782923"/>
            <a:ext cx="415425" cy="187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3" name="Google Shape;1133;p117"/>
          <p:cNvSpPr/>
          <p:nvPr/>
        </p:nvSpPr>
        <p:spPr>
          <a:xfrm>
            <a:off x="1550963" y="3278530"/>
            <a:ext cx="5971725" cy="3395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Foundations of Large Language Models: Tools, Techniques, and Applications</a:t>
            </a:r>
            <a:endParaRPr b="1" i="0" sz="1400" u="none" cap="none" strike="noStrike">
              <a:solidFill>
                <a:schemeClr val="dk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9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0" name="Google Shape;1230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8215" y="1144313"/>
            <a:ext cx="7047575" cy="3516919"/>
          </a:xfrm>
          <a:prstGeom prst="rect">
            <a:avLst/>
          </a:prstGeom>
          <a:noFill/>
          <a:ln>
            <a:noFill/>
          </a:ln>
        </p:spPr>
      </p:pic>
      <p:sp>
        <p:nvSpPr>
          <p:cNvPr id="1231" name="Google Shape;1231;p126"/>
          <p:cNvSpPr txBox="1"/>
          <p:nvPr/>
        </p:nvSpPr>
        <p:spPr>
          <a:xfrm>
            <a:off x="228619" y="4661231"/>
            <a:ext cx="3128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en" sz="13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Source</a:t>
            </a:r>
            <a:endParaRPr b="0" i="0" sz="13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2" name="Google Shape;1232;p126"/>
          <p:cNvSpPr txBox="1"/>
          <p:nvPr/>
        </p:nvSpPr>
        <p:spPr>
          <a:xfrm>
            <a:off x="3259331" y="2097630"/>
            <a:ext cx="8544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search engine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33" name="Google Shape;1233;p126"/>
          <p:cNvSpPr txBox="1"/>
          <p:nvPr/>
        </p:nvSpPr>
        <p:spPr>
          <a:xfrm>
            <a:off x="2402081" y="2673354"/>
            <a:ext cx="8544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question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34" name="Google Shape;1234;p126"/>
          <p:cNvSpPr txBox="1"/>
          <p:nvPr/>
        </p:nvSpPr>
        <p:spPr>
          <a:xfrm>
            <a:off x="3855393" y="2673354"/>
            <a:ext cx="8544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retrieved documents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35" name="Google Shape;1235;p126"/>
          <p:cNvSpPr txBox="1"/>
          <p:nvPr/>
        </p:nvSpPr>
        <p:spPr>
          <a:xfrm>
            <a:off x="1270185" y="2153573"/>
            <a:ext cx="8544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User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36" name="Google Shape;1236;p126"/>
          <p:cNvSpPr txBox="1"/>
          <p:nvPr/>
        </p:nvSpPr>
        <p:spPr>
          <a:xfrm>
            <a:off x="2344931" y="1364336"/>
            <a:ext cx="8544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question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37" name="Google Shape;1237;p126"/>
          <p:cNvSpPr txBox="1"/>
          <p:nvPr/>
        </p:nvSpPr>
        <p:spPr>
          <a:xfrm>
            <a:off x="4141144" y="1761544"/>
            <a:ext cx="1116900" cy="60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question +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retrieved documents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38" name="Google Shape;1238;p126"/>
          <p:cNvSpPr txBox="1"/>
          <p:nvPr/>
        </p:nvSpPr>
        <p:spPr>
          <a:xfrm>
            <a:off x="5684194" y="1132894"/>
            <a:ext cx="1116900" cy="5195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9" name="Google Shape;1239;p126"/>
          <p:cNvSpPr txBox="1"/>
          <p:nvPr/>
        </p:nvSpPr>
        <p:spPr>
          <a:xfrm>
            <a:off x="2973581" y="4212188"/>
            <a:ext cx="13638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i="0" lang="en" sz="1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Collections of (private) documents </a:t>
            </a:r>
            <a:endParaRPr i="0" sz="1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40" name="Google Shape;1240;p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 simple Retrieval Augmented Generation (RAG) pipeline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ção gerada automaticamente" id="1246" name="Google Shape;1246;p12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606790"/>
            <a:ext cx="7886700" cy="2123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47" name="Google Shape;1247;p1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3050" y="1666225"/>
            <a:ext cx="956125" cy="9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27"/>
          <p:cNvSpPr txBox="1"/>
          <p:nvPr/>
        </p:nvSpPr>
        <p:spPr>
          <a:xfrm>
            <a:off x="2140669" y="2738925"/>
            <a:ext cx="890325" cy="669600"/>
          </a:xfrm>
          <a:prstGeom prst="rect">
            <a:avLst/>
          </a:prstGeom>
          <a:solidFill>
            <a:srgbClr val="FDC44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1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Search Engines – Overview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ção gerada automaticamente" id="1255" name="Google Shape;1255;p12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606790"/>
            <a:ext cx="7886700" cy="2123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256" name="Google Shape;1256;p1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3050" y="1666225"/>
            <a:ext cx="956125" cy="9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128"/>
          <p:cNvSpPr txBox="1"/>
          <p:nvPr/>
        </p:nvSpPr>
        <p:spPr>
          <a:xfrm>
            <a:off x="2140669" y="2738925"/>
            <a:ext cx="890325" cy="669600"/>
          </a:xfrm>
          <a:prstGeom prst="rect">
            <a:avLst/>
          </a:prstGeom>
          <a:solidFill>
            <a:srgbClr val="FDC44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128"/>
          <p:cNvSpPr/>
          <p:nvPr/>
        </p:nvSpPr>
        <p:spPr>
          <a:xfrm>
            <a:off x="424800" y="1205000"/>
            <a:ext cx="5330925" cy="3047400"/>
          </a:xfrm>
          <a:prstGeom prst="roundRect">
            <a:avLst>
              <a:gd fmla="val 7034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Dense retrievers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Search Engines – Overview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4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129"/>
          <p:cNvSpPr txBox="1"/>
          <p:nvPr/>
        </p:nvSpPr>
        <p:spPr>
          <a:xfrm>
            <a:off x="245475" y="1867313"/>
            <a:ext cx="2710200" cy="30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  <a:r>
              <a:rPr i="0" lang="en" sz="18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"</a:t>
            </a:r>
            <a:r>
              <a:rPr i="0" lang="en" sz="18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large screen tv</a:t>
            </a:r>
            <a:r>
              <a:rPr i="0" lang="en" sz="18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"</a:t>
            </a:r>
            <a:endParaRPr i="0" sz="18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66" name="Google Shape;1266;p129"/>
          <p:cNvSpPr txBox="1"/>
          <p:nvPr/>
        </p:nvSpPr>
        <p:spPr>
          <a:xfrm>
            <a:off x="353550" y="2781713"/>
            <a:ext cx="2602350" cy="30037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en" sz="18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= </a:t>
            </a:r>
            <a:r>
              <a:rPr i="0" lang="en" sz="18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"... 55-in television..."</a:t>
            </a:r>
            <a:endParaRPr i="0" sz="18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1267" name="Google Shape;1267;p129"/>
          <p:cNvGraphicFramePr/>
          <p:nvPr/>
        </p:nvGraphicFramePr>
        <p:xfrm>
          <a:off x="5878350" y="1857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{9480BC1C-5192-4362-AD32-CF083CC6338E}</a:tableStyleId>
              </a:tblPr>
              <a:tblGrid>
                <a:gridCol w="420950"/>
                <a:gridCol w="420950"/>
                <a:gridCol w="420950"/>
                <a:gridCol w="420950"/>
                <a:gridCol w="420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0.8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-1.2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...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2.4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-0.3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268" name="Google Shape;1268;p129"/>
          <p:cNvSpPr/>
          <p:nvPr/>
        </p:nvSpPr>
        <p:spPr>
          <a:xfrm>
            <a:off x="3878156" y="1788788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Encoder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269" name="Google Shape;1269;p129"/>
          <p:cNvSpPr txBox="1"/>
          <p:nvPr/>
        </p:nvSpPr>
        <p:spPr>
          <a:xfrm>
            <a:off x="5492138" y="1104281"/>
            <a:ext cx="2986425" cy="4155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Continuous dense vectors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ℝ</a:t>
            </a:r>
            <a:r>
              <a:rPr b="0" baseline="3000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endParaRPr b="0" baseline="3000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0" name="Google Shape;1270;p129"/>
          <p:cNvCxnSpPr/>
          <p:nvPr/>
        </p:nvCxnSpPr>
        <p:spPr>
          <a:xfrm>
            <a:off x="3038063" y="2036513"/>
            <a:ext cx="5321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1" name="Google Shape;1271;p129"/>
          <p:cNvCxnSpPr/>
          <p:nvPr/>
        </p:nvCxnSpPr>
        <p:spPr>
          <a:xfrm>
            <a:off x="5152613" y="2036513"/>
            <a:ext cx="5321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graphicFrame>
        <p:nvGraphicFramePr>
          <p:cNvPr id="1272" name="Google Shape;1272;p129"/>
          <p:cNvGraphicFramePr/>
          <p:nvPr/>
        </p:nvGraphicFramePr>
        <p:xfrm>
          <a:off x="5878350" y="2771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{9480BC1C-5192-4362-AD32-CF083CC6338E}</a:tableStyleId>
              </a:tblPr>
              <a:tblGrid>
                <a:gridCol w="420950"/>
                <a:gridCol w="420950"/>
                <a:gridCol w="420950"/>
                <a:gridCol w="420950"/>
                <a:gridCol w="420950"/>
              </a:tblGrid>
              <a:tr h="285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0.5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0.0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...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2.6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1200" u="none" cap="none" strike="noStrike"/>
                        <a:t>-0.7</a:t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sp>
        <p:nvSpPr>
          <p:cNvPr id="1273" name="Google Shape;1273;p129"/>
          <p:cNvSpPr/>
          <p:nvPr/>
        </p:nvSpPr>
        <p:spPr>
          <a:xfrm>
            <a:off x="3878156" y="2703188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Encoder</a:t>
            </a:r>
            <a:endParaRPr i="0" sz="14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274" name="Google Shape;1274;p129"/>
          <p:cNvCxnSpPr/>
          <p:nvPr/>
        </p:nvCxnSpPr>
        <p:spPr>
          <a:xfrm>
            <a:off x="3038063" y="2950913"/>
            <a:ext cx="5321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75" name="Google Shape;1275;p129"/>
          <p:cNvCxnSpPr/>
          <p:nvPr/>
        </p:nvCxnSpPr>
        <p:spPr>
          <a:xfrm>
            <a:off x="5152613" y="2950913"/>
            <a:ext cx="5321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76" name="Google Shape;1276;p129"/>
          <p:cNvSpPr txBox="1"/>
          <p:nvPr/>
        </p:nvSpPr>
        <p:spPr>
          <a:xfrm>
            <a:off x="311700" y="3617588"/>
            <a:ext cx="8269500" cy="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𝜙</a:t>
            </a: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2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represents a similarity function</a:t>
            </a:r>
            <a:endParaRPr i="0" sz="22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𝜙(</a:t>
            </a:r>
            <a:r>
              <a:rPr i="0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𝜂(</a:t>
            </a:r>
            <a:r>
              <a:rPr i="1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i="0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i="0" lang="en" sz="2200" u="none" cap="none" strike="noStrike">
                <a:solidFill>
                  <a:schemeClr val="dk1"/>
                </a:solidFill>
              </a:rPr>
              <a:t>, </a:t>
            </a:r>
            <a:r>
              <a:rPr i="0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𝜂(</a:t>
            </a:r>
            <a:r>
              <a:rPr i="1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i="0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1" i="0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i="0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→ </a:t>
            </a:r>
            <a:r>
              <a:rPr lang="en" sz="2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should measure</a:t>
            </a:r>
            <a:r>
              <a:rPr i="0" lang="en" sz="22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how relevant document</a:t>
            </a: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 </a:t>
            </a:r>
            <a:r>
              <a:rPr i="0" lang="en" sz="22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is to query</a:t>
            </a:r>
            <a:r>
              <a:rPr b="0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0" i="1" lang="en" sz="2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129"/>
          <p:cNvSpPr txBox="1"/>
          <p:nvPr/>
        </p:nvSpPr>
        <p:spPr>
          <a:xfrm>
            <a:off x="6725925" y="2175563"/>
            <a:ext cx="532125" cy="3694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𝜂(</a:t>
            </a:r>
            <a:r>
              <a:rPr b="0" i="1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8" name="Google Shape;1278;p129"/>
          <p:cNvSpPr txBox="1"/>
          <p:nvPr/>
        </p:nvSpPr>
        <p:spPr>
          <a:xfrm>
            <a:off x="6725925" y="3147113"/>
            <a:ext cx="532125" cy="36945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𝜂(</a:t>
            </a:r>
            <a:r>
              <a:rPr b="0" i="1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29"/>
          <p:cNvSpPr txBox="1"/>
          <p:nvPr/>
        </p:nvSpPr>
        <p:spPr>
          <a:xfrm>
            <a:off x="478350" y="1038600"/>
            <a:ext cx="3954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Goal:</a:t>
            </a:r>
            <a:r>
              <a:rPr i="0" lang="en" sz="12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Solve the vocabulary mismatch problems by using vector representations of texts.</a:t>
            </a:r>
            <a:endParaRPr i="0" sz="12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280" name="Google Shape;1280;p129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81" name="Google Shape;1281;p129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Dense retrievers and </a:t>
            </a:r>
            <a:r>
              <a:rPr lang="en" sz="1800"/>
              <a:t>what</a:t>
            </a:r>
            <a:r>
              <a:rPr lang="en" sz="1800"/>
              <a:t> they solve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87" name="Google Shape;1287;p130"/>
          <p:cNvCxnSpPr/>
          <p:nvPr/>
        </p:nvCxnSpPr>
        <p:spPr>
          <a:xfrm>
            <a:off x="1963031" y="1726093"/>
            <a:ext cx="1083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1288" name="Google Shape;1288;p130"/>
          <p:cNvGraphicFramePr/>
          <p:nvPr/>
        </p:nvGraphicFramePr>
        <p:xfrm>
          <a:off x="437944" y="156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{9480BC1C-5192-4362-AD32-CF083CC6338E}</a:tableStyleId>
              </a:tblPr>
              <a:tblGrid>
                <a:gridCol w="287150"/>
                <a:gridCol w="287150"/>
                <a:gridCol w="287150"/>
                <a:gridCol w="287150"/>
                <a:gridCol w="287150"/>
              </a:tblGrid>
              <a:tr h="32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289" name="Google Shape;1289;p130"/>
          <p:cNvSpPr txBox="1"/>
          <p:nvPr/>
        </p:nvSpPr>
        <p:spPr>
          <a:xfrm>
            <a:off x="437925" y="1111738"/>
            <a:ext cx="143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query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90" name="Google Shape;1290;p130"/>
          <p:cNvGraphicFramePr/>
          <p:nvPr/>
        </p:nvGraphicFramePr>
        <p:xfrm>
          <a:off x="3181144" y="1569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{9480BC1C-5192-4362-AD32-CF083CC6338E}</a:tableStyleId>
              </a:tblPr>
              <a:tblGrid>
                <a:gridCol w="287150"/>
                <a:gridCol w="287150"/>
                <a:gridCol w="287150"/>
                <a:gridCol w="287150"/>
                <a:gridCol w="287150"/>
              </a:tblGrid>
              <a:tr h="32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sp>
        <p:nvSpPr>
          <p:cNvPr id="1291" name="Google Shape;1291;p130"/>
          <p:cNvSpPr txBox="1"/>
          <p:nvPr/>
        </p:nvSpPr>
        <p:spPr>
          <a:xfrm>
            <a:off x="3181125" y="1111738"/>
            <a:ext cx="1435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documents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1292" name="Google Shape;1292;p130"/>
          <p:cNvGraphicFramePr/>
          <p:nvPr/>
        </p:nvGraphicFramePr>
        <p:xfrm>
          <a:off x="3181144" y="20262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{9480BC1C-5192-4362-AD32-CF083CC6338E}</a:tableStyleId>
              </a:tblPr>
              <a:tblGrid>
                <a:gridCol w="287150"/>
                <a:gridCol w="287150"/>
                <a:gridCol w="287150"/>
                <a:gridCol w="287150"/>
                <a:gridCol w="287150"/>
              </a:tblGrid>
              <a:tr h="32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93" name="Google Shape;1293;p130"/>
          <p:cNvGraphicFramePr/>
          <p:nvPr/>
        </p:nvGraphicFramePr>
        <p:xfrm>
          <a:off x="3181144" y="2483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{9480BC1C-5192-4362-AD32-CF083CC6338E}</a:tableStyleId>
              </a:tblPr>
              <a:tblGrid>
                <a:gridCol w="287150"/>
                <a:gridCol w="287150"/>
                <a:gridCol w="287150"/>
                <a:gridCol w="287150"/>
                <a:gridCol w="287150"/>
              </a:tblGrid>
              <a:tr h="32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294" name="Google Shape;1294;p130"/>
          <p:cNvGraphicFramePr/>
          <p:nvPr/>
        </p:nvGraphicFramePr>
        <p:xfrm>
          <a:off x="3181144" y="34549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{9480BC1C-5192-4362-AD32-CF083CC6338E}</a:tableStyleId>
              </a:tblPr>
              <a:tblGrid>
                <a:gridCol w="287150"/>
                <a:gridCol w="287150"/>
                <a:gridCol w="287150"/>
                <a:gridCol w="287150"/>
                <a:gridCol w="287150"/>
              </a:tblGrid>
              <a:tr h="32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9FC5E8"/>
                    </a:solidFill>
                  </a:tcPr>
                </a:tc>
              </a:tr>
            </a:tbl>
          </a:graphicData>
        </a:graphic>
      </p:graphicFrame>
      <p:sp>
        <p:nvSpPr>
          <p:cNvPr id="1295" name="Google Shape;1295;p130"/>
          <p:cNvSpPr txBox="1"/>
          <p:nvPr/>
        </p:nvSpPr>
        <p:spPr>
          <a:xfrm>
            <a:off x="3181125" y="2769088"/>
            <a:ext cx="1435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b="0" i="0" sz="27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30"/>
          <p:cNvSpPr txBox="1"/>
          <p:nvPr/>
        </p:nvSpPr>
        <p:spPr>
          <a:xfrm>
            <a:off x="2399175" y="1499638"/>
            <a:ext cx="248700" cy="41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𝜙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7" name="Google Shape;1297;p130"/>
          <p:cNvCxnSpPr/>
          <p:nvPr/>
        </p:nvCxnSpPr>
        <p:spPr>
          <a:xfrm>
            <a:off x="1987388" y="1726100"/>
            <a:ext cx="1095600" cy="41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8" name="Google Shape;1298;p130"/>
          <p:cNvSpPr txBox="1"/>
          <p:nvPr/>
        </p:nvSpPr>
        <p:spPr>
          <a:xfrm>
            <a:off x="2399175" y="1813088"/>
            <a:ext cx="2487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9" name="Google Shape;1299;p130"/>
          <p:cNvCxnSpPr/>
          <p:nvPr/>
        </p:nvCxnSpPr>
        <p:spPr>
          <a:xfrm>
            <a:off x="1975219" y="1750456"/>
            <a:ext cx="1144500" cy="88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0" name="Google Shape;1300;p130"/>
          <p:cNvSpPr txBox="1"/>
          <p:nvPr/>
        </p:nvSpPr>
        <p:spPr>
          <a:xfrm>
            <a:off x="2399175" y="2062311"/>
            <a:ext cx="2487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𝜙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01" name="Google Shape;1301;p130"/>
          <p:cNvCxnSpPr/>
          <p:nvPr/>
        </p:nvCxnSpPr>
        <p:spPr>
          <a:xfrm>
            <a:off x="1975219" y="1738269"/>
            <a:ext cx="1132500" cy="189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02" name="Google Shape;1302;p130"/>
          <p:cNvSpPr txBox="1"/>
          <p:nvPr/>
        </p:nvSpPr>
        <p:spPr>
          <a:xfrm>
            <a:off x="2399175" y="2488965"/>
            <a:ext cx="248700" cy="320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𝜙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03" name="Google Shape;1303;p130"/>
          <p:cNvCxnSpPr/>
          <p:nvPr/>
        </p:nvCxnSpPr>
        <p:spPr>
          <a:xfrm>
            <a:off x="6378581" y="2610144"/>
            <a:ext cx="6696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04" name="Google Shape;1304;p130"/>
          <p:cNvSpPr txBox="1"/>
          <p:nvPr/>
        </p:nvSpPr>
        <p:spPr>
          <a:xfrm>
            <a:off x="7129388" y="1755931"/>
            <a:ext cx="108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Top k:</a:t>
            </a:r>
            <a:endParaRPr i="0" sz="18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05" name="Google Shape;1305;p130"/>
          <p:cNvSpPr txBox="1"/>
          <p:nvPr/>
        </p:nvSpPr>
        <p:spPr>
          <a:xfrm>
            <a:off x="311700" y="3967580"/>
            <a:ext cx="7374600" cy="82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Time complexity of a single dot product: </a:t>
            </a:r>
            <a:r>
              <a:rPr lang="en" sz="2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O(m)</a:t>
            </a:r>
            <a:endParaRPr sz="2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2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What’s the time complexity against </a:t>
            </a:r>
            <a:r>
              <a:rPr b="1" lang="en" sz="2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all documents</a:t>
            </a:r>
            <a:r>
              <a:rPr lang="en" sz="2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?</a:t>
            </a:r>
            <a:endParaRPr sz="21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descr="Diagrama&#10;&#10;Descrição gerada automaticamente" id="1306" name="Google Shape;1306;p130"/>
          <p:cNvPicPr preferRelativeResize="0"/>
          <p:nvPr/>
        </p:nvPicPr>
        <p:blipFill rotWithShape="1">
          <a:blip r:embed="rId3">
            <a:alphaModFix/>
          </a:blip>
          <a:srcRect b="0" l="87013" r="0" t="44742"/>
          <a:stretch/>
        </p:blipFill>
        <p:spPr>
          <a:xfrm>
            <a:off x="7167492" y="2133823"/>
            <a:ext cx="1144577" cy="1311300"/>
          </a:xfrm>
          <a:prstGeom prst="rect">
            <a:avLst/>
          </a:prstGeom>
          <a:noFill/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1307" name="Google Shape;1307;p130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08" name="Google Shape;1308;p130"/>
          <p:cNvSpPr txBox="1"/>
          <p:nvPr/>
        </p:nvSpPr>
        <p:spPr>
          <a:xfrm>
            <a:off x="7145762" y="3259269"/>
            <a:ext cx="15603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w.r.t 𝜙(𝜂(</a:t>
            </a:r>
            <a:r>
              <a:rPr b="0" i="1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0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), </a:t>
            </a: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𝜂(</a:t>
            </a:r>
            <a:r>
              <a:rPr b="0" i="1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baseline="-25000" i="1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</a:t>
            </a:r>
            <a:r>
              <a:rPr b="0" i="0" lang="en" sz="15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r>
              <a:rPr b="0" i="0" lang="en" sz="15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baseline="-25000" i="0" sz="15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09" name="Google Shape;1309;p13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Brute forcing document similarity</a:t>
            </a:r>
            <a:endParaRPr sz="1800"/>
          </a:p>
        </p:txBody>
      </p:sp>
      <p:sp>
        <p:nvSpPr>
          <p:cNvPr id="1310" name="Google Shape;1310;p130"/>
          <p:cNvSpPr/>
          <p:nvPr/>
        </p:nvSpPr>
        <p:spPr>
          <a:xfrm rot="5400000">
            <a:off x="1076100" y="1292575"/>
            <a:ext cx="162300" cy="1438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1" name="Google Shape;1311;p130"/>
          <p:cNvSpPr txBox="1"/>
          <p:nvPr/>
        </p:nvSpPr>
        <p:spPr>
          <a:xfrm>
            <a:off x="466275" y="1964050"/>
            <a:ext cx="1379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 dimensions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12" name="Google Shape;1312;p130"/>
          <p:cNvSpPr/>
          <p:nvPr/>
        </p:nvSpPr>
        <p:spPr>
          <a:xfrm>
            <a:off x="4723800" y="1569025"/>
            <a:ext cx="162300" cy="2205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13" name="Google Shape;1313;p130"/>
          <p:cNvSpPr txBox="1"/>
          <p:nvPr/>
        </p:nvSpPr>
        <p:spPr>
          <a:xfrm>
            <a:off x="4627550" y="2412588"/>
            <a:ext cx="1631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 documents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31"/>
          <p:cNvSpPr txBox="1"/>
          <p:nvPr/>
        </p:nvSpPr>
        <p:spPr>
          <a:xfrm>
            <a:off x="311706" y="4532513"/>
            <a:ext cx="8133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 practice, a fast dense retrieval library </a:t>
            </a:r>
            <a:r>
              <a:rPr lang="en" sz="15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such as FAISS</a:t>
            </a:r>
            <a:r>
              <a:rPr lang="en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should be used. See other algorithms </a:t>
            </a:r>
            <a:r>
              <a:rPr lang="en" sz="15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here</a:t>
            </a:r>
            <a:r>
              <a:rPr lang="en" sz="1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 i="0" sz="15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320" name="Google Shape;1320;p131"/>
          <p:cNvPicPr preferRelativeResize="0"/>
          <p:nvPr/>
        </p:nvPicPr>
        <p:blipFill rotWithShape="1">
          <a:blip r:embed="rId5">
            <a:alphaModFix/>
          </a:blip>
          <a:srcRect b="0" l="0" r="7842" t="8700"/>
          <a:stretch/>
        </p:blipFill>
        <p:spPr>
          <a:xfrm>
            <a:off x="1147313" y="1786013"/>
            <a:ext cx="3713738" cy="245270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21" name="Google Shape;1321;p131"/>
          <p:cNvGraphicFramePr/>
          <p:nvPr/>
        </p:nvGraphicFramePr>
        <p:xfrm>
          <a:off x="454556" y="28851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{9480BC1C-5192-4362-AD32-CF083CC6338E}</a:tableStyleId>
              </a:tblPr>
              <a:tblGrid>
                <a:gridCol w="287150"/>
                <a:gridCol w="287150"/>
              </a:tblGrid>
              <a:tr h="3200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/>
                    </a:p>
                  </a:txBody>
                  <a:tcPr marT="68575" marB="68575" marR="68575" marL="68575">
                    <a:solidFill>
                      <a:srgbClr val="EA9999"/>
                    </a:solidFill>
                  </a:tcPr>
                </a:tc>
              </a:tr>
            </a:tbl>
          </a:graphicData>
        </a:graphic>
      </p:graphicFrame>
      <p:sp>
        <p:nvSpPr>
          <p:cNvPr id="1322" name="Google Shape;1322;p131"/>
          <p:cNvSpPr txBox="1"/>
          <p:nvPr/>
        </p:nvSpPr>
        <p:spPr>
          <a:xfrm>
            <a:off x="54488" y="2313563"/>
            <a:ext cx="1435725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en" sz="18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query</a:t>
            </a:r>
            <a:r>
              <a:rPr b="0" i="0" lang="en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" sz="2100" u="none" cap="none" strike="noStrike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𝜂(</a:t>
            </a:r>
            <a:r>
              <a:rPr b="1" i="1" lang="en" sz="2100" u="none" cap="none" strike="noStrike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1" i="0" lang="en" sz="2100" u="none" cap="none" strike="noStrike">
                <a:solidFill>
                  <a:srgbClr val="DD7E6B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131"/>
          <p:cNvSpPr/>
          <p:nvPr/>
        </p:nvSpPr>
        <p:spPr>
          <a:xfrm>
            <a:off x="1112306" y="3076088"/>
            <a:ext cx="1435763" cy="239944"/>
          </a:xfrm>
          <a:custGeom>
            <a:rect b="b" l="l" r="r" t="t"/>
            <a:pathLst>
              <a:path extrusionOk="0" h="12797" w="76574">
                <a:moveTo>
                  <a:pt x="0" y="0"/>
                </a:moveTo>
                <a:cubicBezTo>
                  <a:pt x="4118" y="669"/>
                  <a:pt x="11948" y="1879"/>
                  <a:pt x="24710" y="4012"/>
                </a:cubicBezTo>
                <a:cubicBezTo>
                  <a:pt x="37472" y="6145"/>
                  <a:pt x="67930" y="11333"/>
                  <a:pt x="76574" y="12797"/>
                </a:cubicBezTo>
              </a:path>
            </a:pathLst>
          </a:cu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4" name="Google Shape;1324;p131"/>
          <p:cNvSpPr/>
          <p:nvPr/>
        </p:nvSpPr>
        <p:spPr>
          <a:xfrm>
            <a:off x="2580619" y="3240847"/>
            <a:ext cx="187875" cy="187875"/>
          </a:xfrm>
          <a:prstGeom prst="ellipse">
            <a:avLst/>
          </a:prstGeom>
          <a:solidFill>
            <a:srgbClr val="DD7E6B"/>
          </a:solidFill>
          <a:ln cap="flat" cmpd="sng" w="9525">
            <a:solidFill>
              <a:srgbClr val="A61C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25" name="Google Shape;1325;p131"/>
          <p:cNvGrpSpPr/>
          <p:nvPr/>
        </p:nvGrpSpPr>
        <p:grpSpPr>
          <a:xfrm>
            <a:off x="4918200" y="1940869"/>
            <a:ext cx="2250000" cy="1650750"/>
            <a:chOff x="6557600" y="2587825"/>
            <a:chExt cx="3000000" cy="2201000"/>
          </a:xfrm>
        </p:grpSpPr>
        <p:sp>
          <p:nvSpPr>
            <p:cNvPr id="1326" name="Google Shape;1326;p131"/>
            <p:cNvSpPr txBox="1"/>
            <p:nvPr/>
          </p:nvSpPr>
          <p:spPr>
            <a:xfrm>
              <a:off x="6557600" y="2941725"/>
              <a:ext cx="30000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𝜙 (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i="0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r>
                <a:rPr b="1" baseline="-25000" i="1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b="1" i="0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0" i="0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𝜙 (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i="0" lang="en" sz="2100" u="none" cap="none" strike="noStrike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r>
                <a:rPr b="1" baseline="-25000" i="1" lang="en" sz="2100" u="none" cap="none" strike="noStrike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2</a:t>
              </a:r>
              <a:r>
                <a:rPr b="1" i="0" lang="en" sz="2100" u="none" cap="none" strike="noStrike">
                  <a:solidFill>
                    <a:srgbClr val="F1C232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𝜙 (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i="0" lang="en" sz="2100" u="none" cap="none" strike="noStrike">
                  <a:solidFill>
                    <a:srgbClr val="45818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45818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c</a:t>
              </a:r>
              <a:r>
                <a:rPr b="1" baseline="-25000" i="1" lang="en" sz="2100" u="none" cap="none" strike="noStrike">
                  <a:solidFill>
                    <a:srgbClr val="45818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3</a:t>
              </a:r>
              <a:r>
                <a:rPr b="1" i="0" lang="en" sz="2100" u="none" cap="none" strike="noStrike">
                  <a:solidFill>
                    <a:srgbClr val="45818E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27" name="Google Shape;1327;p131"/>
            <p:cNvSpPr txBox="1"/>
            <p:nvPr/>
          </p:nvSpPr>
          <p:spPr>
            <a:xfrm>
              <a:off x="7523725" y="2587825"/>
              <a:ext cx="1332000" cy="47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en" sz="1400" u="none" cap="none" strike="noStrike">
                  <a:solidFill>
                    <a:srgbClr val="000000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Centroids</a:t>
              </a:r>
              <a:endParaRPr i="0" sz="14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</p:grpSp>
      <p:grpSp>
        <p:nvGrpSpPr>
          <p:cNvPr id="1328" name="Google Shape;1328;p131"/>
          <p:cNvGrpSpPr/>
          <p:nvPr/>
        </p:nvGrpSpPr>
        <p:grpSpPr>
          <a:xfrm>
            <a:off x="6697350" y="1909631"/>
            <a:ext cx="2276700" cy="1939500"/>
            <a:chOff x="8929800" y="2546175"/>
            <a:chExt cx="3035600" cy="2586000"/>
          </a:xfrm>
        </p:grpSpPr>
        <p:sp>
          <p:nvSpPr>
            <p:cNvPr id="1329" name="Google Shape;1329;p131"/>
            <p:cNvSpPr txBox="1"/>
            <p:nvPr/>
          </p:nvSpPr>
          <p:spPr>
            <a:xfrm>
              <a:off x="9529400" y="2546175"/>
              <a:ext cx="2436000" cy="2586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𝜙 (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i="0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b="1" baseline="-25000" i="1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1</a:t>
              </a:r>
              <a:r>
                <a:rPr b="1" i="0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100" u="none" cap="none" strike="noStrike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0" i="0" sz="21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</a:t>
              </a:r>
              <a:endPara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          …</a:t>
              </a:r>
              <a:endPara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t/>
              </a:r>
              <a:endPara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100"/>
                <a:buFont typeface="Arial"/>
                <a:buNone/>
              </a:pP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𝜙 (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="1" i="0" lang="en" sz="2100" u="none" cap="none" strike="noStrike">
                  <a:solidFill>
                    <a:srgbClr val="DD7E6B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7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, </a:t>
              </a:r>
              <a:r>
                <a:rPr b="1" i="0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𝜂(</a:t>
              </a:r>
              <a:r>
                <a:rPr b="1" i="1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d</a:t>
              </a:r>
              <a:r>
                <a:rPr b="1" baseline="-25000" i="1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m</a:t>
              </a:r>
              <a:r>
                <a:rPr b="1" i="0" lang="en" sz="2100" u="none" cap="none" strike="noStrike">
                  <a:solidFill>
                    <a:srgbClr val="674EA7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r>
                <a:rPr b="0" i="0" lang="en" sz="21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)</a:t>
              </a:r>
              <a:endParaRPr b="0" i="0" sz="2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330" name="Google Shape;1330;p131"/>
            <p:cNvSpPr/>
            <p:nvPr/>
          </p:nvSpPr>
          <p:spPr>
            <a:xfrm>
              <a:off x="8929800" y="3539550"/>
              <a:ext cx="574200" cy="787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1" name="Google Shape;1331;p131"/>
          <p:cNvSpPr txBox="1"/>
          <p:nvPr/>
        </p:nvSpPr>
        <p:spPr>
          <a:xfrm>
            <a:off x="311694" y="1217231"/>
            <a:ext cx="765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ANN retrieval trades-off quality (relevant docs returned) for speed (</a:t>
            </a:r>
            <a:r>
              <a:rPr i="0" lang="en" sz="1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query/</a:t>
            </a:r>
            <a:r>
              <a:rPr i="0" lang="en" sz="15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sec).</a:t>
            </a:r>
            <a:endParaRPr i="0" sz="15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332" name="Google Shape;1332;p131"/>
          <p:cNvCxnSpPr/>
          <p:nvPr/>
        </p:nvCxnSpPr>
        <p:spPr>
          <a:xfrm>
            <a:off x="280289" y="878225"/>
            <a:ext cx="357720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333" name="Google Shape;1333;p131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Approximate Nearest Neighbor (ANN) algorithm using k-means</a:t>
            </a:r>
            <a:endParaRPr sz="18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8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9" name="Google Shape;1339;p132"/>
          <p:cNvSpPr txBox="1"/>
          <p:nvPr>
            <p:ph idx="1" type="body"/>
          </p:nvPr>
        </p:nvSpPr>
        <p:spPr>
          <a:xfrm>
            <a:off x="311700" y="1152475"/>
            <a:ext cx="4564800" cy="28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Open-source: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bge-large-en-v1.5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 –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 high performing open-source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multilingual-e5-large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 – 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multilingual dense retriever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5"/>
              </a:rPr>
              <a:t>BM25</a:t>
            </a:r>
            <a:r>
              <a:rPr b="1" lang="en" sz="1400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–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 sparse retriever (no GPU required; still high performance)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b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Proprietary: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6"/>
              </a:rPr>
              <a:t>OpenAI's </a:t>
            </a:r>
            <a:r>
              <a:rPr b="1"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7"/>
              </a:rPr>
              <a:t>text-embeddings-ada-002</a:t>
            </a:r>
            <a:endParaRPr b="1"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8"/>
              </a:rPr>
              <a:t>Cohere-embed-english-v3.0</a:t>
            </a:r>
            <a:endParaRPr b="1"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You can view more approaches yourself at </a:t>
            </a:r>
            <a:r>
              <a:rPr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9"/>
              </a:rPr>
              <a:t>the HuggingFace MTEB leaderboard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 and clicking the Retrieval tab.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40" name="Google Shape;1340;p132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341" name="Google Shape;1341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Choosing a retriever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6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1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348" name="Google Shape;1348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Decoders (Review)</a:t>
            </a:r>
            <a:endParaRPr sz="1800"/>
          </a:p>
        </p:txBody>
      </p:sp>
      <p:pic>
        <p:nvPicPr>
          <p:cNvPr id="1349" name="Google Shape;1349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527" y="1529875"/>
            <a:ext cx="4470952" cy="30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0" name="Google Shape;1350;p133"/>
          <p:cNvSpPr txBox="1"/>
          <p:nvPr/>
        </p:nvSpPr>
        <p:spPr>
          <a:xfrm rot="-5400000">
            <a:off x="2192400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John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51" name="Google Shape;1351;p133"/>
          <p:cNvSpPr txBox="1"/>
          <p:nvPr/>
        </p:nvSpPr>
        <p:spPr>
          <a:xfrm rot="-5400000">
            <a:off x="2410675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went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52" name="Google Shape;1352;p133"/>
          <p:cNvSpPr txBox="1"/>
          <p:nvPr/>
        </p:nvSpPr>
        <p:spPr>
          <a:xfrm rot="-5400000">
            <a:off x="2603425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53" name="Google Shape;1353;p133"/>
          <p:cNvSpPr txBox="1"/>
          <p:nvPr/>
        </p:nvSpPr>
        <p:spPr>
          <a:xfrm rot="-5400000">
            <a:off x="2796375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54" name="Google Shape;1354;p133"/>
          <p:cNvSpPr txBox="1"/>
          <p:nvPr/>
        </p:nvSpPr>
        <p:spPr>
          <a:xfrm rot="-5400000">
            <a:off x="3009375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store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55" name="Google Shape;1355;p133"/>
          <p:cNvSpPr txBox="1"/>
          <p:nvPr/>
        </p:nvSpPr>
        <p:spPr>
          <a:xfrm>
            <a:off x="2003350" y="1204375"/>
            <a:ext cx="29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6" name="Google Shape;1356;p133"/>
          <p:cNvSpPr txBox="1"/>
          <p:nvPr/>
        </p:nvSpPr>
        <p:spPr>
          <a:xfrm rot="-5400000">
            <a:off x="5298525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57" name="Google Shape;1357;p133"/>
          <p:cNvSpPr txBox="1"/>
          <p:nvPr/>
        </p:nvSpPr>
        <p:spPr>
          <a:xfrm rot="-5400000">
            <a:off x="5516800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made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58" name="Google Shape;1358;p133"/>
          <p:cNvSpPr txBox="1"/>
          <p:nvPr/>
        </p:nvSpPr>
        <p:spPr>
          <a:xfrm rot="-5400000">
            <a:off x="5709550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fried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59" name="Google Shape;1359;p133"/>
          <p:cNvSpPr txBox="1"/>
          <p:nvPr/>
        </p:nvSpPr>
        <p:spPr>
          <a:xfrm rot="-5400000">
            <a:off x="5902500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rice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0" name="Google Shape;1360;p133"/>
          <p:cNvSpPr txBox="1"/>
          <p:nvPr/>
        </p:nvSpPr>
        <p:spPr>
          <a:xfrm rot="-5400000">
            <a:off x="6115500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1" name="Google Shape;1361;p133"/>
          <p:cNvSpPr txBox="1"/>
          <p:nvPr/>
        </p:nvSpPr>
        <p:spPr>
          <a:xfrm>
            <a:off x="311700" y="2290575"/>
            <a:ext cx="184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When predicting the word after “made” we only consider “made” and prior words.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2" name="Google Shape;1362;p133"/>
          <p:cNvSpPr txBox="1"/>
          <p:nvPr/>
        </p:nvSpPr>
        <p:spPr>
          <a:xfrm rot="-5400000">
            <a:off x="2213075" y="460880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went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3" name="Google Shape;1363;p133"/>
          <p:cNvSpPr txBox="1"/>
          <p:nvPr/>
        </p:nvSpPr>
        <p:spPr>
          <a:xfrm rot="-5400000">
            <a:off x="2405825" y="460880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4" name="Google Shape;1364;p133"/>
          <p:cNvSpPr txBox="1"/>
          <p:nvPr/>
        </p:nvSpPr>
        <p:spPr>
          <a:xfrm rot="-5400000">
            <a:off x="2598775" y="460880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5" name="Google Shape;1365;p133"/>
          <p:cNvSpPr txBox="1"/>
          <p:nvPr/>
        </p:nvSpPr>
        <p:spPr>
          <a:xfrm rot="-5400000">
            <a:off x="2811775" y="460880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store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6" name="Google Shape;1366;p133"/>
          <p:cNvSpPr txBox="1"/>
          <p:nvPr/>
        </p:nvSpPr>
        <p:spPr>
          <a:xfrm rot="-5400000">
            <a:off x="3009375" y="460880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7" name="Google Shape;1367;p133"/>
          <p:cNvSpPr txBox="1"/>
          <p:nvPr/>
        </p:nvSpPr>
        <p:spPr>
          <a:xfrm rot="-5400000">
            <a:off x="5311288" y="460880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made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68" name="Google Shape;1368;p133"/>
          <p:cNvSpPr txBox="1"/>
          <p:nvPr/>
        </p:nvSpPr>
        <p:spPr>
          <a:xfrm rot="-5400000">
            <a:off x="5504038" y="460880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fried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375" name="Google Shape;1375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Encoders</a:t>
            </a:r>
            <a:endParaRPr sz="1800"/>
          </a:p>
        </p:txBody>
      </p:sp>
      <p:pic>
        <p:nvPicPr>
          <p:cNvPr id="1376" name="Google Shape;1376;p1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6527" y="1529875"/>
            <a:ext cx="4470952" cy="30913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7" name="Google Shape;1377;p134"/>
          <p:cNvSpPr txBox="1"/>
          <p:nvPr/>
        </p:nvSpPr>
        <p:spPr>
          <a:xfrm rot="-5400000">
            <a:off x="2192400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John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78" name="Google Shape;1378;p134"/>
          <p:cNvSpPr txBox="1"/>
          <p:nvPr/>
        </p:nvSpPr>
        <p:spPr>
          <a:xfrm rot="-5400000">
            <a:off x="2410675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went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79" name="Google Shape;1379;p134"/>
          <p:cNvSpPr txBox="1"/>
          <p:nvPr/>
        </p:nvSpPr>
        <p:spPr>
          <a:xfrm rot="-5400000">
            <a:off x="2603425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0" name="Google Shape;1380;p134"/>
          <p:cNvSpPr txBox="1"/>
          <p:nvPr/>
        </p:nvSpPr>
        <p:spPr>
          <a:xfrm rot="-5400000">
            <a:off x="2796375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1" name="Google Shape;1381;p134"/>
          <p:cNvSpPr txBox="1"/>
          <p:nvPr/>
        </p:nvSpPr>
        <p:spPr>
          <a:xfrm rot="-5400000">
            <a:off x="3019525" y="109597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&lt;MASK&gt;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2" name="Google Shape;1382;p134"/>
          <p:cNvSpPr txBox="1"/>
          <p:nvPr/>
        </p:nvSpPr>
        <p:spPr>
          <a:xfrm rot="-5400000">
            <a:off x="5516800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made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3" name="Google Shape;1383;p134"/>
          <p:cNvSpPr txBox="1"/>
          <p:nvPr/>
        </p:nvSpPr>
        <p:spPr>
          <a:xfrm rot="-5400000">
            <a:off x="5902500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rice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4" name="Google Shape;1384;p134"/>
          <p:cNvSpPr txBox="1"/>
          <p:nvPr/>
        </p:nvSpPr>
        <p:spPr>
          <a:xfrm rot="-5400000">
            <a:off x="6115500" y="113652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5" name="Google Shape;1385;p134"/>
          <p:cNvSpPr txBox="1"/>
          <p:nvPr/>
        </p:nvSpPr>
        <p:spPr>
          <a:xfrm>
            <a:off x="311700" y="2290575"/>
            <a:ext cx="1848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What if we attend both ways, but concealing 15% of the words at random?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6" name="Google Shape;1386;p134"/>
          <p:cNvSpPr txBox="1"/>
          <p:nvPr/>
        </p:nvSpPr>
        <p:spPr>
          <a:xfrm rot="-5400000">
            <a:off x="5305325" y="109597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&lt;MASK&gt;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7" name="Google Shape;1387;p134"/>
          <p:cNvSpPr txBox="1"/>
          <p:nvPr/>
        </p:nvSpPr>
        <p:spPr>
          <a:xfrm rot="-5400000">
            <a:off x="5714600" y="1095975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&lt;MASK&gt;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8" name="Google Shape;1388;p134"/>
          <p:cNvSpPr txBox="1"/>
          <p:nvPr/>
        </p:nvSpPr>
        <p:spPr>
          <a:xfrm rot="-5400000">
            <a:off x="2192400" y="464945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John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89" name="Google Shape;1389;p134"/>
          <p:cNvSpPr txBox="1"/>
          <p:nvPr/>
        </p:nvSpPr>
        <p:spPr>
          <a:xfrm rot="-5400000">
            <a:off x="2410675" y="464945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went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90" name="Google Shape;1390;p134"/>
          <p:cNvSpPr txBox="1"/>
          <p:nvPr/>
        </p:nvSpPr>
        <p:spPr>
          <a:xfrm rot="-5400000">
            <a:off x="2603425" y="464945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91" name="Google Shape;1391;p134"/>
          <p:cNvSpPr txBox="1"/>
          <p:nvPr/>
        </p:nvSpPr>
        <p:spPr>
          <a:xfrm rot="-5400000">
            <a:off x="2796375" y="464945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92" name="Google Shape;1392;p134"/>
          <p:cNvSpPr txBox="1"/>
          <p:nvPr/>
        </p:nvSpPr>
        <p:spPr>
          <a:xfrm rot="-5400000">
            <a:off x="3019525" y="460890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store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93" name="Google Shape;1393;p134"/>
          <p:cNvSpPr txBox="1"/>
          <p:nvPr/>
        </p:nvSpPr>
        <p:spPr>
          <a:xfrm rot="-5400000">
            <a:off x="5516800" y="464945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made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94" name="Google Shape;1394;p134"/>
          <p:cNvSpPr txBox="1"/>
          <p:nvPr/>
        </p:nvSpPr>
        <p:spPr>
          <a:xfrm rot="-5400000">
            <a:off x="5305325" y="4649450"/>
            <a:ext cx="790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He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9" name="Google Shape;1399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Bi-Encoders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Font typeface="Barlow Condensed"/>
              <a:buChar char="▪"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Create dense embeddings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 Condensed"/>
              <a:buChar char="▪"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Used in retrievers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Cross-Encoders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23850" lvl="0" marL="457200" rtl="0" algn="l">
              <a:spcBef>
                <a:spcPts val="600"/>
              </a:spcBef>
              <a:spcAft>
                <a:spcPts val="0"/>
              </a:spcAft>
              <a:buSzPts val="1500"/>
              <a:buFont typeface="Barlow Condensed"/>
              <a:buChar char="▪"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Jointly encode 2 or more documents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 Condensed"/>
              <a:buChar char="▪"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Can rely on attention to compare documents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Font typeface="Barlow Condensed"/>
              <a:buChar char="▪"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Used in rerankers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00" name="Google Shape;1400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How are encoders used within search pipelines?</a:t>
            </a:r>
            <a:endParaRPr sz="1800"/>
          </a:p>
        </p:txBody>
      </p:sp>
      <p:pic>
        <p:nvPicPr>
          <p:cNvPr id="1401" name="Google Shape;1401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9246" y="1993296"/>
            <a:ext cx="3112125" cy="173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2" name="Google Shape;1402;p135"/>
          <p:cNvSpPr txBox="1"/>
          <p:nvPr/>
        </p:nvSpPr>
        <p:spPr>
          <a:xfrm>
            <a:off x="5642375" y="3895200"/>
            <a:ext cx="291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[</a:t>
            </a:r>
            <a:r>
              <a:rPr lang="en" sz="18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Image Source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]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18"/>
          <p:cNvSpPr txBox="1"/>
          <p:nvPr/>
        </p:nvSpPr>
        <p:spPr>
          <a:xfrm>
            <a:off x="7444144" y="4840856"/>
            <a:ext cx="1642725" cy="302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8100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Photo source: Bing Image Creator</a:t>
            </a:r>
            <a:endParaRPr b="0" i="0" sz="7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39" name="Google Shape;1139;p118"/>
          <p:cNvSpPr txBox="1"/>
          <p:nvPr>
            <p:ph idx="1" type="subTitle"/>
          </p:nvPr>
        </p:nvSpPr>
        <p:spPr>
          <a:xfrm>
            <a:off x="339555" y="34287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Instructor: Brian Zimmerman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(based on slides from Rodrigo Nogueira)</a:t>
            </a:r>
            <a:endParaRPr/>
          </a:p>
        </p:txBody>
      </p:sp>
      <p:sp>
        <p:nvSpPr>
          <p:cNvPr id="1140" name="Google Shape;1140;p118"/>
          <p:cNvSpPr txBox="1"/>
          <p:nvPr>
            <p:ph idx="10" type="dt"/>
          </p:nvPr>
        </p:nvSpPr>
        <p:spPr>
          <a:xfrm>
            <a:off x="339555" y="283899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May 28, 2024</a:t>
            </a:r>
            <a:endParaRPr b="1"/>
          </a:p>
        </p:txBody>
      </p:sp>
      <p:sp>
        <p:nvSpPr>
          <p:cNvPr id="1141" name="Google Shape;1141;p118"/>
          <p:cNvSpPr txBox="1"/>
          <p:nvPr>
            <p:ph type="ctrTitle"/>
          </p:nvPr>
        </p:nvSpPr>
        <p:spPr>
          <a:xfrm>
            <a:off x="339555" y="162895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</a:pPr>
            <a:r>
              <a:rPr lang="en"/>
              <a:t>Foundations of Large Language Models: Tools, Techniques, and Applications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6363"/>
              <a:buFont typeface="Arial"/>
              <a:buNone/>
            </a:pPr>
            <a:r>
              <a:rPr lang="en" sz="2200"/>
              <a:t>(3rd edition)</a:t>
            </a:r>
            <a:endParaRPr sz="2200"/>
          </a:p>
        </p:txBody>
      </p:sp>
      <p:pic>
        <p:nvPicPr>
          <p:cNvPr id="1142" name="Google Shape;1142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137" y="533756"/>
            <a:ext cx="4518656" cy="41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7" name="Google Shape;1407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3144" y="1353741"/>
            <a:ext cx="4214813" cy="950119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136"/>
          <p:cNvSpPr txBox="1"/>
          <p:nvPr>
            <p:ph idx="4294967295" type="body"/>
          </p:nvPr>
        </p:nvSpPr>
        <p:spPr>
          <a:xfrm>
            <a:off x="-63069" y="1637075"/>
            <a:ext cx="23880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rtl="0" algn="r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SzPts val="1500"/>
              <a:buNone/>
            </a:pPr>
            <a:r>
              <a:rPr lang="en" sz="1900"/>
              <a:t>Loss =</a:t>
            </a:r>
            <a:endParaRPr sz="1900"/>
          </a:p>
        </p:txBody>
      </p:sp>
      <p:sp>
        <p:nvSpPr>
          <p:cNvPr id="1409" name="Google Shape;1409;p136"/>
          <p:cNvSpPr/>
          <p:nvPr/>
        </p:nvSpPr>
        <p:spPr>
          <a:xfrm>
            <a:off x="5836825" y="3912983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10" name="Google Shape;1410;p136"/>
          <p:cNvGrpSpPr/>
          <p:nvPr/>
        </p:nvGrpSpPr>
        <p:grpSpPr>
          <a:xfrm>
            <a:off x="4066634" y="2261738"/>
            <a:ext cx="4960800" cy="744319"/>
            <a:chOff x="4736378" y="3168050"/>
            <a:chExt cx="6614400" cy="992425"/>
          </a:xfrm>
        </p:grpSpPr>
        <p:sp>
          <p:nvSpPr>
            <p:cNvPr id="1411" name="Google Shape;1411;p136"/>
            <p:cNvSpPr txBox="1"/>
            <p:nvPr/>
          </p:nvSpPr>
          <p:spPr>
            <a:xfrm>
              <a:off x="4736378" y="3684675"/>
              <a:ext cx="66144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rPr b="1" i="0" lang="en" sz="2000" u="none" cap="none" strike="noStrik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Negative example</a:t>
              </a:r>
              <a:r>
                <a:rPr b="1" lang="en" sz="2000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(s):</a:t>
              </a:r>
              <a:r>
                <a:rPr b="1" i="0" lang="en" sz="2000" u="none" cap="none" strike="noStrik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 </a:t>
              </a:r>
              <a:r>
                <a:rPr b="0" i="1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="0" baseline="-25000" i="1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="0" i="0" lang="en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+ </a:t>
              </a:r>
              <a:r>
                <a:rPr b="0" i="1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b="0" baseline="-25000" i="1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j </a:t>
              </a:r>
              <a:r>
                <a:rPr b="0" baseline="-25000" i="0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!=</a:t>
              </a:r>
              <a:r>
                <a:rPr b="0" baseline="-25000" i="1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 i</a:t>
              </a:r>
              <a:r>
                <a:rPr b="0" i="0" lang="en" sz="20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</a:t>
              </a:r>
              <a:endPara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12" name="Google Shape;1412;p136"/>
            <p:cNvCxnSpPr/>
            <p:nvPr/>
          </p:nvCxnSpPr>
          <p:spPr>
            <a:xfrm rot="10800000">
              <a:off x="6154000" y="3168050"/>
              <a:ext cx="0" cy="475800"/>
            </a:xfrm>
            <a:prstGeom prst="straightConnector1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cxnSp>
        <p:nvCxnSpPr>
          <p:cNvPr id="1413" name="Google Shape;1413;p136"/>
          <p:cNvCxnSpPr/>
          <p:nvPr/>
        </p:nvCxnSpPr>
        <p:spPr>
          <a:xfrm flipH="1">
            <a:off x="4801763" y="1092825"/>
            <a:ext cx="298800" cy="369450"/>
          </a:xfrm>
          <a:prstGeom prst="straightConnector1">
            <a:avLst/>
          </a:prstGeom>
          <a:noFill/>
          <a:ln cap="flat" cmpd="sng" w="38100">
            <a:solidFill>
              <a:srgbClr val="3C78D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14" name="Google Shape;1414;p136"/>
          <p:cNvSpPr txBox="1"/>
          <p:nvPr/>
        </p:nvSpPr>
        <p:spPr>
          <a:xfrm>
            <a:off x="5146125" y="856200"/>
            <a:ext cx="3128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en" sz="14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cosine similarity</a:t>
            </a:r>
            <a:endParaRPr i="0" sz="14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15" name="Google Shape;1415;p136"/>
          <p:cNvSpPr/>
          <p:nvPr/>
        </p:nvSpPr>
        <p:spPr>
          <a:xfrm>
            <a:off x="5836825" y="4503614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416" name="Google Shape;1416;p136"/>
          <p:cNvGrpSpPr/>
          <p:nvPr/>
        </p:nvGrpSpPr>
        <p:grpSpPr>
          <a:xfrm>
            <a:off x="987281" y="2272600"/>
            <a:ext cx="3211650" cy="794843"/>
            <a:chOff x="630575" y="3182534"/>
            <a:chExt cx="4282200" cy="1059791"/>
          </a:xfrm>
        </p:grpSpPr>
        <p:cxnSp>
          <p:nvCxnSpPr>
            <p:cNvPr id="1417" name="Google Shape;1417;p136"/>
            <p:cNvCxnSpPr/>
            <p:nvPr/>
          </p:nvCxnSpPr>
          <p:spPr>
            <a:xfrm rot="10800000">
              <a:off x="4339684" y="3182534"/>
              <a:ext cx="0" cy="475800"/>
            </a:xfrm>
            <a:prstGeom prst="straightConnector1">
              <a:avLst/>
            </a:prstGeom>
            <a:noFill/>
            <a:ln cap="flat" cmpd="sng" w="38100">
              <a:solidFill>
                <a:srgbClr val="4A86E8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sp>
          <p:nvSpPr>
            <p:cNvPr id="1418" name="Google Shape;1418;p136"/>
            <p:cNvSpPr txBox="1"/>
            <p:nvPr/>
          </p:nvSpPr>
          <p:spPr>
            <a:xfrm>
              <a:off x="630575" y="3766525"/>
              <a:ext cx="4282200" cy="47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1" lang="en" sz="1800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Positive example:</a:t>
              </a:r>
              <a:r>
                <a:rPr b="1" i="0" lang="en" sz="1800" u="none" cap="none" strike="noStrike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 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query </a:t>
              </a:r>
              <a:r>
                <a:rPr b="0" i="1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q</a:t>
              </a:r>
              <a:r>
                <a:rPr b="0" baseline="-25000" i="1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r>
                <a:rPr b="0" i="0" lang="en" sz="18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+ doc </a:t>
              </a:r>
              <a:r>
                <a:rPr b="0" i="1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p</a:t>
              </a:r>
              <a:r>
                <a:rPr b="0" baseline="-25000" i="1" lang="en" sz="1800" u="none" cap="none" strike="noStrike">
                  <a:solidFill>
                    <a:schemeClr val="dk1"/>
                  </a:solidFill>
                  <a:latin typeface="Times New Roman"/>
                  <a:ea typeface="Times New Roman"/>
                  <a:cs typeface="Times New Roman"/>
                  <a:sym typeface="Times New Roman"/>
                </a:rPr>
                <a:t>i</a:t>
              </a:r>
              <a:endParaRPr b="0" i="0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9" name="Google Shape;1419;p136"/>
          <p:cNvSpPr/>
          <p:nvPr/>
        </p:nvSpPr>
        <p:spPr>
          <a:xfrm>
            <a:off x="5836825" y="3303464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0" name="Google Shape;1420;p136"/>
          <p:cNvSpPr/>
          <p:nvPr/>
        </p:nvSpPr>
        <p:spPr>
          <a:xfrm>
            <a:off x="6408325" y="3912983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1" name="Google Shape;1421;p136"/>
          <p:cNvSpPr/>
          <p:nvPr/>
        </p:nvSpPr>
        <p:spPr>
          <a:xfrm>
            <a:off x="5265325" y="3912983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2" name="Google Shape;1422;p136"/>
          <p:cNvSpPr/>
          <p:nvPr/>
        </p:nvSpPr>
        <p:spPr>
          <a:xfrm>
            <a:off x="6408325" y="4503614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3" name="Google Shape;1423;p136"/>
          <p:cNvSpPr/>
          <p:nvPr/>
        </p:nvSpPr>
        <p:spPr>
          <a:xfrm>
            <a:off x="5265325" y="4503614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4" name="Google Shape;1424;p136"/>
          <p:cNvSpPr/>
          <p:nvPr/>
        </p:nvSpPr>
        <p:spPr>
          <a:xfrm>
            <a:off x="6408325" y="3303464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5" name="Google Shape;1425;p136"/>
          <p:cNvSpPr/>
          <p:nvPr/>
        </p:nvSpPr>
        <p:spPr>
          <a:xfrm>
            <a:off x="5265325" y="3303464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6" name="Google Shape;1426;p136"/>
          <p:cNvSpPr/>
          <p:nvPr/>
        </p:nvSpPr>
        <p:spPr>
          <a:xfrm>
            <a:off x="4549532" y="3912983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7" name="Google Shape;1427;p136"/>
          <p:cNvSpPr/>
          <p:nvPr/>
        </p:nvSpPr>
        <p:spPr>
          <a:xfrm>
            <a:off x="4549532" y="4503614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8" name="Google Shape;1428;p136"/>
          <p:cNvSpPr/>
          <p:nvPr/>
        </p:nvSpPr>
        <p:spPr>
          <a:xfrm>
            <a:off x="4549532" y="3303464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0" baseline="-25000" i="1" lang="en" sz="17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429" name="Google Shape;1429;p136"/>
          <p:cNvSpPr txBox="1"/>
          <p:nvPr/>
        </p:nvSpPr>
        <p:spPr>
          <a:xfrm>
            <a:off x="7205081" y="3330319"/>
            <a:ext cx="1735500" cy="502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38761D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positive</a:t>
            </a:r>
            <a:r>
              <a:rPr i="0" lang="en" sz="11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docs from other queries</a:t>
            </a:r>
            <a:r>
              <a:rPr b="0" i="0" lang="en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(</a:t>
            </a:r>
            <a:r>
              <a:rPr b="0" i="1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b="0" baseline="-25000" i="1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j </a:t>
            </a:r>
            <a:r>
              <a:rPr b="0" baseline="-25000" i="0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!=</a:t>
            </a:r>
            <a:r>
              <a:rPr b="0" baseline="-25000" i="1" lang="en" sz="11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i</a:t>
            </a:r>
            <a:r>
              <a:rPr b="0" i="0" lang="en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) </a:t>
            </a:r>
            <a:r>
              <a:rPr i="0" lang="en" sz="11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serve as </a:t>
            </a:r>
            <a:r>
              <a:rPr i="0" lang="en" sz="1100" u="none" cap="none" strike="noStrike">
                <a:solidFill>
                  <a:srgbClr val="CC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negatives</a:t>
            </a:r>
            <a:r>
              <a:rPr i="0" lang="en" sz="11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for</a:t>
            </a:r>
            <a:r>
              <a:rPr b="0" i="0" lang="en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0" i="1" lang="en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</a:t>
            </a:r>
            <a:r>
              <a:rPr b="0" baseline="-25000" i="1" lang="en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</a:t>
            </a:r>
            <a:endParaRPr b="0" i="0" sz="11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30" name="Google Shape;1430;p136"/>
          <p:cNvCxnSpPr>
            <a:stCxn id="1409" idx="0"/>
            <a:endCxn id="1419" idx="2"/>
          </p:cNvCxnSpPr>
          <p:nvPr/>
        </p:nvCxnSpPr>
        <p:spPr>
          <a:xfrm rot="10800000">
            <a:off x="6087587" y="3726382"/>
            <a:ext cx="0" cy="186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431" name="Google Shape;1431;p136"/>
          <p:cNvCxnSpPr>
            <a:stCxn id="1409" idx="2"/>
            <a:endCxn id="1415" idx="0"/>
          </p:cNvCxnSpPr>
          <p:nvPr/>
        </p:nvCxnSpPr>
        <p:spPr>
          <a:xfrm>
            <a:off x="6087587" y="4335983"/>
            <a:ext cx="0" cy="16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432" name="Google Shape;1432;p136"/>
          <p:cNvCxnSpPr/>
          <p:nvPr/>
        </p:nvCxnSpPr>
        <p:spPr>
          <a:xfrm rot="10800000">
            <a:off x="6659087" y="4326533"/>
            <a:ext cx="0" cy="186525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433" name="Google Shape;1433;p136"/>
          <p:cNvCxnSpPr/>
          <p:nvPr/>
        </p:nvCxnSpPr>
        <p:spPr>
          <a:xfrm>
            <a:off x="5516087" y="3735917"/>
            <a:ext cx="0" cy="167625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434" name="Google Shape;1434;p136"/>
          <p:cNvSpPr/>
          <p:nvPr/>
        </p:nvSpPr>
        <p:spPr>
          <a:xfrm>
            <a:off x="5154089" y="3705307"/>
            <a:ext cx="185438" cy="776700"/>
          </a:xfrm>
          <a:custGeom>
            <a:rect b="b" l="l" r="r" t="t"/>
            <a:pathLst>
              <a:path extrusionOk="0" h="41424" w="9890">
                <a:moveTo>
                  <a:pt x="7863" y="0"/>
                </a:moveTo>
                <a:cubicBezTo>
                  <a:pt x="6560" y="4104"/>
                  <a:pt x="-296" y="17719"/>
                  <a:pt x="42" y="24623"/>
                </a:cubicBezTo>
                <a:cubicBezTo>
                  <a:pt x="380" y="31527"/>
                  <a:pt x="8249" y="38624"/>
                  <a:pt x="9890" y="4142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5" name="Google Shape;1435;p136"/>
          <p:cNvSpPr/>
          <p:nvPr/>
        </p:nvSpPr>
        <p:spPr>
          <a:xfrm rot="10800000">
            <a:off x="6852296" y="3721600"/>
            <a:ext cx="185438" cy="776700"/>
          </a:xfrm>
          <a:custGeom>
            <a:rect b="b" l="l" r="r" t="t"/>
            <a:pathLst>
              <a:path extrusionOk="0" h="41424" w="9890">
                <a:moveTo>
                  <a:pt x="7863" y="0"/>
                </a:moveTo>
                <a:cubicBezTo>
                  <a:pt x="6560" y="4104"/>
                  <a:pt x="-296" y="17719"/>
                  <a:pt x="42" y="24623"/>
                </a:cubicBezTo>
                <a:cubicBezTo>
                  <a:pt x="380" y="31527"/>
                  <a:pt x="8249" y="38624"/>
                  <a:pt x="9890" y="41424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6" name="Google Shape;1436;p13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 a Bi-encoder for retrieval</a:t>
            </a:r>
            <a:endParaRPr sz="1800"/>
          </a:p>
        </p:txBody>
      </p:sp>
      <p:cxnSp>
        <p:nvCxnSpPr>
          <p:cNvPr id="1437" name="Google Shape;1437;p136"/>
          <p:cNvCxnSpPr/>
          <p:nvPr/>
        </p:nvCxnSpPr>
        <p:spPr>
          <a:xfrm>
            <a:off x="286364" y="898500"/>
            <a:ext cx="357720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38" name="Google Shape;1438;p136"/>
          <p:cNvSpPr txBox="1"/>
          <p:nvPr/>
        </p:nvSpPr>
        <p:spPr>
          <a:xfrm>
            <a:off x="311700" y="4381700"/>
            <a:ext cx="393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Sentence Transformers documentation for Contrastive Loss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iagrama&#10;&#10;Descrição gerada automaticamente" id="1444" name="Google Shape;1444;p13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606790"/>
            <a:ext cx="7886700" cy="2123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45" name="Google Shape;1445;p1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73050" y="1666225"/>
            <a:ext cx="956125" cy="90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446" name="Google Shape;1446;p137"/>
          <p:cNvSpPr txBox="1"/>
          <p:nvPr/>
        </p:nvSpPr>
        <p:spPr>
          <a:xfrm>
            <a:off x="2140669" y="2738925"/>
            <a:ext cx="890325" cy="669600"/>
          </a:xfrm>
          <a:prstGeom prst="rect">
            <a:avLst/>
          </a:prstGeom>
          <a:solidFill>
            <a:srgbClr val="FDC44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7" name="Google Shape;1447;p137"/>
          <p:cNvSpPr/>
          <p:nvPr/>
        </p:nvSpPr>
        <p:spPr>
          <a:xfrm>
            <a:off x="4975631" y="1205006"/>
            <a:ext cx="3676950" cy="3047400"/>
          </a:xfrm>
          <a:prstGeom prst="roundRect">
            <a:avLst>
              <a:gd fmla="val 7034" name="adj"/>
            </a:avLst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CC0000"/>
                </a:solidFill>
                <a:latin typeface="Arial"/>
                <a:ea typeface="Arial"/>
                <a:cs typeface="Arial"/>
                <a:sym typeface="Arial"/>
              </a:rPr>
              <a:t>Rerankers (cross-encoders)</a:t>
            </a:r>
            <a:endParaRPr b="0" i="0" sz="1400" u="none" cap="none" strike="noStrike">
              <a:solidFill>
                <a:srgbClr val="CC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8" name="Google Shape;1448;p1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Search Engines – Overview</a:t>
            </a:r>
            <a:endParaRPr sz="1800"/>
          </a:p>
        </p:txBody>
      </p:sp>
      <p:sp>
        <p:nvSpPr>
          <p:cNvPr id="1449" name="Google Shape;1449;p137"/>
          <p:cNvSpPr txBox="1"/>
          <p:nvPr/>
        </p:nvSpPr>
        <p:spPr>
          <a:xfrm>
            <a:off x="5354600" y="788850"/>
            <a:ext cx="2919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How do cross-encoders compare documents?</a:t>
            </a:r>
            <a:endParaRPr sz="13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p138"/>
          <p:cNvSpPr txBox="1"/>
          <p:nvPr/>
        </p:nvSpPr>
        <p:spPr>
          <a:xfrm rot="-5400000">
            <a:off x="5104250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</a:t>
            </a:r>
            <a:r>
              <a:rPr baseline="-25000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n-3</a:t>
            </a:r>
            <a:endParaRPr baseline="-25000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55" name="Google Shape;1455;p138"/>
          <p:cNvSpPr txBox="1"/>
          <p:nvPr/>
        </p:nvSpPr>
        <p:spPr>
          <a:xfrm rot="-5400000">
            <a:off x="5290250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</a:t>
            </a:r>
            <a:r>
              <a:rPr baseline="-25000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n-2</a:t>
            </a:r>
            <a:endParaRPr baseline="-25000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56" name="Google Shape;1456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Cross-Encoders</a:t>
            </a:r>
            <a:endParaRPr sz="1800"/>
          </a:p>
        </p:txBody>
      </p:sp>
      <p:pic>
        <p:nvPicPr>
          <p:cNvPr id="1457" name="Google Shape;1457;p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8501" y="1544525"/>
            <a:ext cx="3926999" cy="3061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8" name="Google Shape;1458;p138"/>
          <p:cNvSpPr txBox="1"/>
          <p:nvPr/>
        </p:nvSpPr>
        <p:spPr>
          <a:xfrm rot="-5400000">
            <a:off x="2178000" y="4903650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[CLS]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59" name="Google Shape;1459;p138"/>
          <p:cNvSpPr txBox="1"/>
          <p:nvPr/>
        </p:nvSpPr>
        <p:spPr>
          <a:xfrm rot="-5400000">
            <a:off x="2178000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[CLS]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60" name="Google Shape;1460;p138"/>
          <p:cNvSpPr txBox="1"/>
          <p:nvPr/>
        </p:nvSpPr>
        <p:spPr>
          <a:xfrm rot="-5400000">
            <a:off x="2364000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</a:t>
            </a:r>
            <a:r>
              <a:rPr baseline="-25000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</a:t>
            </a:r>
            <a:endParaRPr baseline="-25000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61" name="Google Shape;1461;p138"/>
          <p:cNvSpPr txBox="1"/>
          <p:nvPr/>
        </p:nvSpPr>
        <p:spPr>
          <a:xfrm rot="-5400000">
            <a:off x="2520900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</a:t>
            </a:r>
            <a:r>
              <a:rPr baseline="-25000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aseline="-25000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62" name="Google Shape;1462;p138"/>
          <p:cNvSpPr txBox="1"/>
          <p:nvPr/>
        </p:nvSpPr>
        <p:spPr>
          <a:xfrm rot="-5400000">
            <a:off x="2706900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</a:t>
            </a:r>
            <a:r>
              <a:rPr baseline="-25000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  <a:endParaRPr baseline="-25000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63" name="Google Shape;1463;p138"/>
          <p:cNvSpPr txBox="1"/>
          <p:nvPr/>
        </p:nvSpPr>
        <p:spPr>
          <a:xfrm rot="-5400000">
            <a:off x="5457300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</a:t>
            </a:r>
            <a:r>
              <a:rPr baseline="-25000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n-1</a:t>
            </a:r>
            <a:endParaRPr baseline="-25000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64" name="Google Shape;1464;p138"/>
          <p:cNvSpPr txBox="1"/>
          <p:nvPr/>
        </p:nvSpPr>
        <p:spPr>
          <a:xfrm rot="-5400000">
            <a:off x="5643300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</a:t>
            </a:r>
            <a:r>
              <a:rPr baseline="-25000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endParaRPr baseline="-25000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65" name="Google Shape;1465;p138"/>
          <p:cNvSpPr txBox="1"/>
          <p:nvPr/>
        </p:nvSpPr>
        <p:spPr>
          <a:xfrm rot="-5400000">
            <a:off x="4910425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</a:t>
            </a:r>
            <a:r>
              <a:rPr baseline="-25000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n-4</a:t>
            </a:r>
            <a:endParaRPr baseline="-25000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66" name="Google Shape;1466;p138"/>
          <p:cNvSpPr txBox="1"/>
          <p:nvPr/>
        </p:nvSpPr>
        <p:spPr>
          <a:xfrm rot="-5400000">
            <a:off x="3905575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[SEP]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67" name="Google Shape;1467;p138"/>
          <p:cNvSpPr txBox="1"/>
          <p:nvPr/>
        </p:nvSpPr>
        <p:spPr>
          <a:xfrm rot="-5400000">
            <a:off x="2882050" y="779075"/>
            <a:ext cx="132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</a:t>
            </a:r>
            <a:r>
              <a:rPr baseline="-25000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</a:t>
            </a:r>
            <a:endParaRPr baseline="-25000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68" name="Google Shape;1468;p138"/>
          <p:cNvSpPr/>
          <p:nvPr/>
        </p:nvSpPr>
        <p:spPr>
          <a:xfrm rot="-5400000">
            <a:off x="3689500" y="617550"/>
            <a:ext cx="79800" cy="1471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9" name="Google Shape;1469;p138"/>
          <p:cNvSpPr/>
          <p:nvPr/>
        </p:nvSpPr>
        <p:spPr>
          <a:xfrm rot="-5400000">
            <a:off x="5538625" y="478950"/>
            <a:ext cx="79800" cy="1748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70" name="Google Shape;1470;p138"/>
          <p:cNvSpPr txBox="1"/>
          <p:nvPr/>
        </p:nvSpPr>
        <p:spPr>
          <a:xfrm>
            <a:off x="2855200" y="1017725"/>
            <a:ext cx="174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query contents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71" name="Google Shape;1471;p138"/>
          <p:cNvSpPr txBox="1"/>
          <p:nvPr/>
        </p:nvSpPr>
        <p:spPr>
          <a:xfrm>
            <a:off x="4704325" y="1017725"/>
            <a:ext cx="174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document contents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72" name="Google Shape;1472;p138"/>
          <p:cNvSpPr txBox="1"/>
          <p:nvPr/>
        </p:nvSpPr>
        <p:spPr>
          <a:xfrm>
            <a:off x="360725" y="3728550"/>
            <a:ext cx="2155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 joint embedding is produced at the [CLS] position.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But what is it used for?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73" name="Google Shape;1473;p138"/>
          <p:cNvSpPr txBox="1"/>
          <p:nvPr/>
        </p:nvSpPr>
        <p:spPr>
          <a:xfrm>
            <a:off x="360725" y="1544525"/>
            <a:ext cx="2155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Cross-encoders encode multiple documents together.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Cross-Encoders</a:t>
            </a:r>
            <a:endParaRPr sz="1800"/>
          </a:p>
        </p:txBody>
      </p:sp>
      <p:sp>
        <p:nvSpPr>
          <p:cNvPr id="1479" name="Google Shape;1479;p139"/>
          <p:cNvSpPr txBox="1"/>
          <p:nvPr/>
        </p:nvSpPr>
        <p:spPr>
          <a:xfrm>
            <a:off x="1184425" y="2382100"/>
            <a:ext cx="28725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can use the output at the [CLS] position as input to a downstream classifier!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80" name="Google Shape;1480;p139"/>
          <p:cNvSpPr txBox="1"/>
          <p:nvPr/>
        </p:nvSpPr>
        <p:spPr>
          <a:xfrm>
            <a:off x="5173100" y="1554250"/>
            <a:ext cx="2872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[CLS]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81" name="Google Shape;1481;p139"/>
          <p:cNvSpPr/>
          <p:nvPr/>
        </p:nvSpPr>
        <p:spPr>
          <a:xfrm>
            <a:off x="6569450" y="1918300"/>
            <a:ext cx="79800" cy="46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2" name="Google Shape;1482;p139"/>
          <p:cNvSpPr/>
          <p:nvPr/>
        </p:nvSpPr>
        <p:spPr>
          <a:xfrm>
            <a:off x="5851400" y="2382100"/>
            <a:ext cx="1515900" cy="2991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Linear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3" name="Google Shape;1483;p139"/>
          <p:cNvSpPr/>
          <p:nvPr/>
        </p:nvSpPr>
        <p:spPr>
          <a:xfrm>
            <a:off x="6060800" y="2880750"/>
            <a:ext cx="1097100" cy="349200"/>
          </a:xfrm>
          <a:prstGeom prst="roundRect">
            <a:avLst>
              <a:gd fmla="val 16667" name="adj"/>
            </a:avLst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Softmax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4" name="Google Shape;1484;p139"/>
          <p:cNvSpPr/>
          <p:nvPr/>
        </p:nvSpPr>
        <p:spPr>
          <a:xfrm>
            <a:off x="6569450" y="2683000"/>
            <a:ext cx="79800" cy="197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5" name="Google Shape;1485;p139"/>
          <p:cNvSpPr/>
          <p:nvPr/>
        </p:nvSpPr>
        <p:spPr>
          <a:xfrm>
            <a:off x="6310250" y="3730700"/>
            <a:ext cx="299100" cy="29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Barlow Condensed"/>
                <a:ea typeface="Barlow Condensed"/>
                <a:cs typeface="Barlow Condensed"/>
                <a:sym typeface="Barlow Condensed"/>
              </a:rPr>
              <a:t>0.1</a:t>
            </a:r>
            <a:endParaRPr sz="8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486" name="Google Shape;1486;p139"/>
          <p:cNvSpPr/>
          <p:nvPr/>
        </p:nvSpPr>
        <p:spPr>
          <a:xfrm>
            <a:off x="6609350" y="3730700"/>
            <a:ext cx="299100" cy="29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0.9</a:t>
            </a:r>
            <a:endParaRPr sz="8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7" name="Google Shape;1487;p139"/>
          <p:cNvSpPr/>
          <p:nvPr/>
        </p:nvSpPr>
        <p:spPr>
          <a:xfrm>
            <a:off x="6569450" y="3230000"/>
            <a:ext cx="79800" cy="398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88" name="Google Shape;1488;p139"/>
          <p:cNvSpPr txBox="1"/>
          <p:nvPr/>
        </p:nvSpPr>
        <p:spPr>
          <a:xfrm>
            <a:off x="5173100" y="4131800"/>
            <a:ext cx="287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Probabilities of either class (relevant or not)</a:t>
            </a:r>
            <a:endParaRPr sz="13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p140"/>
          <p:cNvSpPr txBox="1"/>
          <p:nvPr>
            <p:ph idx="4294967295" type="body"/>
          </p:nvPr>
        </p:nvSpPr>
        <p:spPr>
          <a:xfrm>
            <a:off x="1143635" y="1527326"/>
            <a:ext cx="1321200" cy="520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177800" rtl="0" algn="l">
              <a:lnSpc>
                <a:spcPct val="90000"/>
              </a:lnSpc>
              <a:spcBef>
                <a:spcPts val="800"/>
              </a:spcBef>
              <a:spcAft>
                <a:spcPts val="600"/>
              </a:spcAft>
              <a:buSzPts val="1500"/>
              <a:buNone/>
            </a:pPr>
            <a:r>
              <a:rPr lang="en" sz="2400"/>
              <a:t>Loss =</a:t>
            </a:r>
            <a:endParaRPr sz="2400"/>
          </a:p>
        </p:txBody>
      </p:sp>
      <p:pic>
        <p:nvPicPr>
          <p:cNvPr id="1494" name="Google Shape;1494;p140"/>
          <p:cNvPicPr preferRelativeResize="0"/>
          <p:nvPr/>
        </p:nvPicPr>
        <p:blipFill rotWithShape="1">
          <a:blip r:embed="rId3">
            <a:alphaModFix/>
          </a:blip>
          <a:srcRect b="0" l="11878" r="0" t="0"/>
          <a:stretch/>
        </p:blipFill>
        <p:spPr>
          <a:xfrm>
            <a:off x="2357719" y="1369219"/>
            <a:ext cx="4512282" cy="994181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140"/>
          <p:cNvSpPr txBox="1"/>
          <p:nvPr/>
        </p:nvSpPr>
        <p:spPr>
          <a:xfrm>
            <a:off x="3512225" y="2809900"/>
            <a:ext cx="35313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Query + Negative Docs</a:t>
            </a:r>
            <a:endParaRPr i="0" sz="20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496" name="Google Shape;1496;p140"/>
          <p:cNvCxnSpPr/>
          <p:nvPr/>
        </p:nvCxnSpPr>
        <p:spPr>
          <a:xfrm rot="10800000">
            <a:off x="5277800" y="2331888"/>
            <a:ext cx="0" cy="35670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97" name="Google Shape;1497;p140"/>
          <p:cNvSpPr/>
          <p:nvPr/>
        </p:nvSpPr>
        <p:spPr>
          <a:xfrm>
            <a:off x="5285902" y="3596291"/>
            <a:ext cx="1950075" cy="4988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8" name="Google Shape;1498;p140"/>
          <p:cNvSpPr/>
          <p:nvPr/>
        </p:nvSpPr>
        <p:spPr>
          <a:xfrm>
            <a:off x="5513420" y="3332385"/>
            <a:ext cx="1186425" cy="10467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BM25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Sparse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Dense /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Reranker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40"/>
          <p:cNvSpPr txBox="1"/>
          <p:nvPr/>
        </p:nvSpPr>
        <p:spPr>
          <a:xfrm>
            <a:off x="4504575" y="3643825"/>
            <a:ext cx="792900" cy="382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Query</a:t>
            </a:r>
            <a:endParaRPr i="1" sz="17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00" name="Google Shape;1500;p140"/>
          <p:cNvSpPr/>
          <p:nvPr/>
        </p:nvSpPr>
        <p:spPr>
          <a:xfrm>
            <a:off x="7343650" y="2670239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baseline="-2500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1" name="Google Shape;1501;p140"/>
          <p:cNvSpPr/>
          <p:nvPr/>
        </p:nvSpPr>
        <p:spPr>
          <a:xfrm>
            <a:off x="7343650" y="3144019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baseline="-2500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endParaRPr b="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2" name="Google Shape;1502;p140"/>
          <p:cNvSpPr/>
          <p:nvPr/>
        </p:nvSpPr>
        <p:spPr>
          <a:xfrm>
            <a:off x="7343650" y="3617799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baseline="-2500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3" name="Google Shape;1503;p140"/>
          <p:cNvSpPr/>
          <p:nvPr/>
        </p:nvSpPr>
        <p:spPr>
          <a:xfrm>
            <a:off x="7343650" y="4091580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baseline="-2500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04" name="Google Shape;1504;p140"/>
          <p:cNvSpPr/>
          <p:nvPr/>
        </p:nvSpPr>
        <p:spPr>
          <a:xfrm>
            <a:off x="7343650" y="4572320"/>
            <a:ext cx="501525" cy="423000"/>
          </a:xfrm>
          <a:prstGeom prst="roundRect">
            <a:avLst>
              <a:gd fmla="val 16667" name="adj"/>
            </a:avLst>
          </a:prstGeom>
          <a:solidFill>
            <a:srgbClr val="FFFFFF"/>
          </a:solidFill>
          <a:ln cap="flat" cmpd="sng" w="28575">
            <a:solidFill>
              <a:srgbClr val="99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1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b="0" baseline="-25000" i="0" lang="en" sz="17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5</a:t>
            </a:r>
            <a:endParaRPr b="0" baseline="-25000" i="0" sz="17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05" name="Google Shape;1505;p140"/>
          <p:cNvCxnSpPr/>
          <p:nvPr/>
        </p:nvCxnSpPr>
        <p:spPr>
          <a:xfrm rot="10800000">
            <a:off x="3212100" y="2376038"/>
            <a:ext cx="0" cy="356850"/>
          </a:xfrm>
          <a:prstGeom prst="straightConnector1">
            <a:avLst/>
          </a:prstGeom>
          <a:noFill/>
          <a:ln cap="flat" cmpd="sng" w="38100">
            <a:solidFill>
              <a:srgbClr val="4A86E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6" name="Google Shape;1506;p140"/>
          <p:cNvSpPr txBox="1"/>
          <p:nvPr/>
        </p:nvSpPr>
        <p:spPr>
          <a:xfrm>
            <a:off x="1494057" y="2809906"/>
            <a:ext cx="2717400" cy="35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en" sz="2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Query + Positive Do</a:t>
            </a:r>
            <a:r>
              <a:rPr lang="en" sz="2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</a:t>
            </a:r>
            <a:endParaRPr i="0" sz="17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07" name="Google Shape;1507;p140"/>
          <p:cNvSpPr txBox="1"/>
          <p:nvPr/>
        </p:nvSpPr>
        <p:spPr>
          <a:xfrm>
            <a:off x="7920500" y="3967850"/>
            <a:ext cx="1181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Randomly select one doc as a negative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08" name="Google Shape;1508;p140"/>
          <p:cNvCxnSpPr/>
          <p:nvPr/>
        </p:nvCxnSpPr>
        <p:spPr>
          <a:xfrm flipH="1">
            <a:off x="6686494" y="1190588"/>
            <a:ext cx="423675" cy="40185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09" name="Google Shape;1509;p140"/>
          <p:cNvSpPr txBox="1"/>
          <p:nvPr/>
        </p:nvSpPr>
        <p:spPr>
          <a:xfrm>
            <a:off x="7126463" y="1000500"/>
            <a:ext cx="2030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i="0" lang="en" sz="13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relevance score</a:t>
            </a:r>
            <a:endParaRPr i="0" sz="1300" u="none" cap="none" strike="noStrike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10" name="Google Shape;1510;p140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 a Cross-encoder for retrieval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5" name="Shape 1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6" name="Google Shape;1516;p141"/>
          <p:cNvSpPr txBox="1"/>
          <p:nvPr>
            <p:ph idx="1" type="body"/>
          </p:nvPr>
        </p:nvSpPr>
        <p:spPr>
          <a:xfrm>
            <a:off x="311700" y="1152469"/>
            <a:ext cx="4001400" cy="28118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Open-source: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monoT5-3B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 – 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State-of-the-art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miniLM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 – 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one of the best given its size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5"/>
              </a:rPr>
              <a:t>mMiniLM-L6-v2-mmarco-v2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 –</a:t>
            </a: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 one of the best multilingual given its size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b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Proprietary: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en" sz="1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6"/>
              </a:rPr>
              <a:t>Cohere-rerank-english-v2.0</a:t>
            </a:r>
            <a:endParaRPr b="1"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17" name="Google Shape;1517;p141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 sz="1100"/>
              <a:t>‹#›</a:t>
            </a:fld>
            <a:endParaRPr sz="1100"/>
          </a:p>
        </p:txBody>
      </p:sp>
      <p:sp>
        <p:nvSpPr>
          <p:cNvPr id="1518" name="Google Shape;1518;p1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Choosing a reranker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" name="Google Shape;1523;p142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Bi-Encoders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Barlow Condensed"/>
              <a:buAutoNum type="arabicPeriod"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Query is computed post-hoc, thus no influence on the embeddings.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		</a:t>
            </a:r>
            <a:r>
              <a:rPr lang="en" sz="14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Lower utility!</a:t>
            </a:r>
            <a:endParaRPr sz="14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Barlow Condensed"/>
              <a:buAutoNum type="arabicPeriod"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Embeddings can be produced offline and reused.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		</a:t>
            </a:r>
            <a:r>
              <a:rPr lang="en" sz="1400">
                <a:solidFill>
                  <a:srgbClr val="38761D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Faster retrieval!</a:t>
            </a:r>
            <a:endParaRPr sz="1400">
              <a:solidFill>
                <a:srgbClr val="38761D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24" name="Google Shape;1524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Differences between bi-encoders and cross-encoders</a:t>
            </a:r>
            <a:endParaRPr sz="1800"/>
          </a:p>
        </p:txBody>
      </p:sp>
      <p:sp>
        <p:nvSpPr>
          <p:cNvPr id="1525" name="Google Shape;1525;p142"/>
          <p:cNvSpPr txBox="1"/>
          <p:nvPr>
            <p:ph idx="1" type="body"/>
          </p:nvPr>
        </p:nvSpPr>
        <p:spPr>
          <a:xfrm>
            <a:off x="4572000" y="1152475"/>
            <a:ext cx="42603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">
                <a:latin typeface="Barlow Condensed"/>
                <a:ea typeface="Barlow Condensed"/>
                <a:cs typeface="Barlow Condensed"/>
                <a:sym typeface="Barlow Condensed"/>
              </a:rPr>
              <a:t>Cross-Encoders</a:t>
            </a:r>
            <a:endParaRPr b="1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Barlow Condensed"/>
              <a:buAutoNum type="arabicPeriod"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Query and documents are encoded jointly.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		</a:t>
            </a:r>
            <a:r>
              <a:rPr lang="en" sz="1400">
                <a:solidFill>
                  <a:srgbClr val="38761D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Higher utility!</a:t>
            </a:r>
            <a:endParaRPr sz="1400">
              <a:solidFill>
                <a:srgbClr val="38761D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Font typeface="Barlow Condensed"/>
              <a:buAutoNum type="arabicPeriod"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Embeddings must be created at retrieval time with one encoder pass per document pair.</a:t>
            </a:r>
            <a:endParaRPr sz="1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Barlow Condensed"/>
                <a:ea typeface="Barlow Condensed"/>
                <a:cs typeface="Barlow Condensed"/>
                <a:sym typeface="Barlow Condensed"/>
              </a:rPr>
              <a:t>		</a:t>
            </a:r>
            <a:r>
              <a:rPr lang="en" sz="14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Slower retrieval!</a:t>
            </a:r>
            <a:endParaRPr b="1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Google Shape;1530;p14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Dealing with long documents (&gt;512 tokens)</a:t>
            </a:r>
            <a:endParaRPr sz="1800"/>
          </a:p>
        </p:txBody>
      </p:sp>
      <p:pic>
        <p:nvPicPr>
          <p:cNvPr id="1531" name="Google Shape;1531;p143"/>
          <p:cNvPicPr preferRelativeResize="0"/>
          <p:nvPr/>
        </p:nvPicPr>
        <p:blipFill rotWithShape="1">
          <a:blip r:embed="rId3">
            <a:alphaModFix/>
          </a:blip>
          <a:srcRect b="69025" l="-792" r="-915" t="13824"/>
          <a:stretch/>
        </p:blipFill>
        <p:spPr>
          <a:xfrm>
            <a:off x="1096406" y="1503750"/>
            <a:ext cx="7294107" cy="615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143"/>
          <p:cNvSpPr txBox="1"/>
          <p:nvPr/>
        </p:nvSpPr>
        <p:spPr>
          <a:xfrm>
            <a:off x="1546575" y="4508025"/>
            <a:ext cx="6183600" cy="400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en" sz="17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It is difficult to compress a long document into a single vector</a:t>
            </a:r>
            <a:endParaRPr i="0" sz="17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533" name="Google Shape;1533;p143"/>
          <p:cNvCxnSpPr/>
          <p:nvPr/>
        </p:nvCxnSpPr>
        <p:spPr>
          <a:xfrm>
            <a:off x="4606238" y="3168394"/>
            <a:ext cx="0" cy="29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4" name="Google Shape;1534;p143"/>
          <p:cNvSpPr/>
          <p:nvPr/>
        </p:nvSpPr>
        <p:spPr>
          <a:xfrm>
            <a:off x="4131725" y="2550869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5" name="Google Shape;1535;p143"/>
          <p:cNvCxnSpPr/>
          <p:nvPr/>
        </p:nvCxnSpPr>
        <p:spPr>
          <a:xfrm>
            <a:off x="4606238" y="2196844"/>
            <a:ext cx="0" cy="29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36" name="Google Shape;1536;p143"/>
          <p:cNvSpPr/>
          <p:nvPr/>
        </p:nvSpPr>
        <p:spPr>
          <a:xfrm>
            <a:off x="4270982" y="3579533"/>
            <a:ext cx="670500" cy="45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0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1" name="Google Shape;1541;p144"/>
          <p:cNvPicPr preferRelativeResize="0"/>
          <p:nvPr/>
        </p:nvPicPr>
        <p:blipFill rotWithShape="1">
          <a:blip r:embed="rId3">
            <a:alphaModFix/>
          </a:blip>
          <a:srcRect b="0" l="-792" r="-915" t="0"/>
          <a:stretch/>
        </p:blipFill>
        <p:spPr>
          <a:xfrm>
            <a:off x="124847" y="1007531"/>
            <a:ext cx="7294107" cy="3589463"/>
          </a:xfrm>
          <a:prstGeom prst="rect">
            <a:avLst/>
          </a:prstGeom>
          <a:noFill/>
          <a:ln>
            <a:noFill/>
          </a:ln>
        </p:spPr>
      </p:pic>
      <p:sp>
        <p:nvSpPr>
          <p:cNvPr id="1542" name="Google Shape;1542;p144"/>
          <p:cNvSpPr/>
          <p:nvPr/>
        </p:nvSpPr>
        <p:spPr>
          <a:xfrm>
            <a:off x="4958563" y="2183427"/>
            <a:ext cx="670500" cy="45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i,w=1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144"/>
          <p:cNvSpPr txBox="1"/>
          <p:nvPr/>
        </p:nvSpPr>
        <p:spPr>
          <a:xfrm>
            <a:off x="226556" y="4178569"/>
            <a:ext cx="3574500" cy="6465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Smaller strides -&gt; more windows: decreases the chance of separating important information into 2 windows at the expense of having more windows to process.</a:t>
            </a:r>
            <a:endParaRPr i="0" sz="1100" u="none" cap="none" strike="noStrike">
              <a:solidFill>
                <a:srgbClr val="00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44" name="Google Shape;1544;p144"/>
          <p:cNvSpPr/>
          <p:nvPr/>
        </p:nvSpPr>
        <p:spPr>
          <a:xfrm>
            <a:off x="6757382" y="4069356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5" name="Google Shape;1545;p144"/>
          <p:cNvCxnSpPr/>
          <p:nvPr/>
        </p:nvCxnSpPr>
        <p:spPr>
          <a:xfrm>
            <a:off x="7921106" y="4317075"/>
            <a:ext cx="2999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46" name="Google Shape;1546;p144"/>
          <p:cNvCxnSpPr/>
          <p:nvPr/>
        </p:nvCxnSpPr>
        <p:spPr>
          <a:xfrm>
            <a:off x="6387356" y="4317075"/>
            <a:ext cx="29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47" name="Google Shape;1547;p144"/>
          <p:cNvSpPr/>
          <p:nvPr/>
        </p:nvSpPr>
        <p:spPr>
          <a:xfrm>
            <a:off x="8330413" y="4069377"/>
            <a:ext cx="670500" cy="45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i,w=4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8" name="Google Shape;1548;p144"/>
          <p:cNvSpPr/>
          <p:nvPr/>
        </p:nvSpPr>
        <p:spPr>
          <a:xfrm>
            <a:off x="5900132" y="3440706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49" name="Google Shape;1549;p144"/>
          <p:cNvCxnSpPr/>
          <p:nvPr/>
        </p:nvCxnSpPr>
        <p:spPr>
          <a:xfrm>
            <a:off x="7063856" y="3688425"/>
            <a:ext cx="2999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0" name="Google Shape;1550;p144"/>
          <p:cNvCxnSpPr/>
          <p:nvPr/>
        </p:nvCxnSpPr>
        <p:spPr>
          <a:xfrm>
            <a:off x="5530106" y="3688425"/>
            <a:ext cx="29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1" name="Google Shape;1551;p144"/>
          <p:cNvSpPr/>
          <p:nvPr/>
        </p:nvSpPr>
        <p:spPr>
          <a:xfrm>
            <a:off x="7473163" y="3440727"/>
            <a:ext cx="670500" cy="45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i,w=3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2" name="Google Shape;1552;p144"/>
          <p:cNvSpPr/>
          <p:nvPr/>
        </p:nvSpPr>
        <p:spPr>
          <a:xfrm>
            <a:off x="4642832" y="2812056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3" name="Google Shape;1553;p144"/>
          <p:cNvCxnSpPr/>
          <p:nvPr/>
        </p:nvCxnSpPr>
        <p:spPr>
          <a:xfrm>
            <a:off x="5806556" y="3059775"/>
            <a:ext cx="2999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4" name="Google Shape;1554;p144"/>
          <p:cNvCxnSpPr/>
          <p:nvPr/>
        </p:nvCxnSpPr>
        <p:spPr>
          <a:xfrm>
            <a:off x="4272806" y="3059775"/>
            <a:ext cx="29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5" name="Google Shape;1555;p144"/>
          <p:cNvSpPr/>
          <p:nvPr/>
        </p:nvSpPr>
        <p:spPr>
          <a:xfrm>
            <a:off x="6215863" y="2812077"/>
            <a:ext cx="670500" cy="457200"/>
          </a:xfrm>
          <a:prstGeom prst="roundRect">
            <a:avLst>
              <a:gd fmla="val 16667" name="adj"/>
            </a:avLst>
          </a:prstGeom>
          <a:solidFill>
            <a:srgbClr val="6D9EEB"/>
          </a:solidFill>
          <a:ln cap="flat" cmpd="sng" w="9525">
            <a:solidFill>
              <a:schemeClr val="dk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b="0" baseline="-25000" i="0" lang="en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i,w=2</a:t>
            </a:r>
            <a:endParaRPr b="0" i="0" sz="16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6" name="Google Shape;1556;p144"/>
          <p:cNvSpPr/>
          <p:nvPr/>
        </p:nvSpPr>
        <p:spPr>
          <a:xfrm>
            <a:off x="3385532" y="2183406"/>
            <a:ext cx="1001475" cy="457200"/>
          </a:xfrm>
          <a:prstGeom prst="roundRect">
            <a:avLst>
              <a:gd fmla="val 8518" name="adj"/>
            </a:avLst>
          </a:prstGeom>
          <a:solidFill>
            <a:srgbClr val="93C47D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Encoder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7" name="Google Shape;1557;p144"/>
          <p:cNvCxnSpPr/>
          <p:nvPr/>
        </p:nvCxnSpPr>
        <p:spPr>
          <a:xfrm>
            <a:off x="4549256" y="2431125"/>
            <a:ext cx="299925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58" name="Google Shape;1558;p144"/>
          <p:cNvCxnSpPr/>
          <p:nvPr/>
        </p:nvCxnSpPr>
        <p:spPr>
          <a:xfrm>
            <a:off x="3015506" y="2431125"/>
            <a:ext cx="2907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559" name="Google Shape;1559;p14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Dealing with long documents – Sliding Window</a:t>
            </a:r>
            <a:endParaRPr sz="1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4" name="Shape 1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5" name="Google Shape;1565;p145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b="1" lang="en" sz="2400">
                <a:latin typeface="Barlow Condensed"/>
                <a:ea typeface="Barlow Condensed"/>
                <a:cs typeface="Barlow Condensed"/>
                <a:sym typeface="Barlow Condensed"/>
              </a:rPr>
              <a:t>RAG Agent with LangChain and Mistral</a:t>
            </a:r>
            <a:endParaRPr b="1"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Due Sunday June 16, 2024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Required to complete the course!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66" name="Google Shape;1566;p1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Final Assignment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Overview of Today – Module 1</a:t>
            </a:r>
            <a:endParaRPr sz="1800"/>
          </a:p>
        </p:txBody>
      </p:sp>
      <p:sp>
        <p:nvSpPr>
          <p:cNvPr id="1148" name="Google Shape;1148;p1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Lab 1 and 2 Solutions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Review: Prompt Engineering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Retrieval-Augmented LLMs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Encoders vs. Decoders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Bi-Encoders vs. Cross-Encoders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Processing Long Documents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Final Project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2" name="Google Shape;1572;p146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LLMs with tools: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5400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Barlow Condensed"/>
              <a:buChar char="●"/>
            </a:pPr>
            <a:r>
              <a:rPr lang="en" sz="11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WebGPT: Browser-assisted question-answering with human feedback</a:t>
            </a:r>
            <a:endParaRPr sz="15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349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○"/>
            </a:pPr>
            <a:r>
              <a:rPr lang="en" sz="1500">
                <a:latin typeface="Barlow Condensed"/>
                <a:ea typeface="Barlow Condensed"/>
                <a:cs typeface="Barlow Condensed"/>
                <a:sym typeface="Barlow Condensed"/>
              </a:rPr>
              <a:t>The first method to propose the use of LLM + Search Engine</a:t>
            </a:r>
            <a:endParaRPr sz="15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DSP: Demonstrate-Search-Predict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349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○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A framework for LLMs and retrievers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6858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5"/>
              </a:rPr>
              <a:t>Toolformer: Language Models Can Teach Themselves to Use Tools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349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○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A framework proposal for using LLM's and API calls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34950" lvl="0" marL="3429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Barlow Condensed"/>
              <a:buChar char="●"/>
            </a:pPr>
            <a:r>
              <a:rPr lang="en" sz="11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6"/>
              </a:rPr>
              <a:t>ReAct: Synergizing Reasoning and Acting in Language Models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234950" lvl="1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Barlow Condensed"/>
              <a:buChar char="○"/>
            </a:pPr>
            <a:r>
              <a:rPr lang="en" sz="1100">
                <a:latin typeface="Barlow Condensed"/>
                <a:ea typeface="Barlow Condensed"/>
                <a:cs typeface="Barlow Condensed"/>
                <a:sym typeface="Barlow Condensed"/>
              </a:rPr>
              <a:t>Another framework for using LLM's and API calls</a:t>
            </a:r>
            <a:endParaRPr sz="11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73" name="Google Shape;1573;p1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Optional Reading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1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End of Module 3</a:t>
            </a:r>
            <a:endParaRPr sz="1800"/>
          </a:p>
        </p:txBody>
      </p:sp>
      <p:sp>
        <p:nvSpPr>
          <p:cNvPr id="1579" name="Google Shape;1579;p1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Questions?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 1 and 2 Solutions</a:t>
            </a:r>
            <a:endParaRPr sz="1800"/>
          </a:p>
        </p:txBody>
      </p:sp>
      <p:sp>
        <p:nvSpPr>
          <p:cNvPr id="1154" name="Google Shape;1154;p1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[</a:t>
            </a:r>
            <a:r>
              <a:rPr lang="en" sz="2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Lab 1</a:t>
            </a: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]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[</a:t>
            </a:r>
            <a:r>
              <a:rPr lang="en" sz="24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Lab 2</a:t>
            </a: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]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</a:t>
            </a:r>
            <a:endParaRPr sz="1800"/>
          </a:p>
        </p:txBody>
      </p:sp>
      <p:sp>
        <p:nvSpPr>
          <p:cNvPr id="1160" name="Google Shape;1160;p121"/>
          <p:cNvSpPr txBox="1"/>
          <p:nvPr/>
        </p:nvSpPr>
        <p:spPr>
          <a:xfrm>
            <a:off x="311700" y="1017725"/>
            <a:ext cx="42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Zero Shot</a:t>
            </a:r>
            <a:endParaRPr b="1"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model predicts the answer given only a natural language description of the task.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61" name="Google Shape;1161;p121"/>
          <p:cNvSpPr txBox="1"/>
          <p:nvPr/>
        </p:nvSpPr>
        <p:spPr>
          <a:xfrm>
            <a:off x="4572000" y="1017725"/>
            <a:ext cx="42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Few</a:t>
            </a: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Shot</a:t>
            </a:r>
            <a:endParaRPr b="1"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 addition to a task description, the model sees a few examples of the task.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162" name="Google Shape;116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07202"/>
            <a:ext cx="4260299" cy="185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3" name="Google Shape;1163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25" y="2407200"/>
            <a:ext cx="4184050" cy="7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</a:t>
            </a:r>
            <a:endParaRPr sz="1800"/>
          </a:p>
        </p:txBody>
      </p:sp>
      <p:sp>
        <p:nvSpPr>
          <p:cNvPr id="1169" name="Google Shape;1169;p122"/>
          <p:cNvSpPr txBox="1"/>
          <p:nvPr/>
        </p:nvSpPr>
        <p:spPr>
          <a:xfrm>
            <a:off x="311700" y="1017725"/>
            <a:ext cx="4260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Benefits of Few Shot Prompting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Easily define an output format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Better results than zero shot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Caveats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Requires several annotated examples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Requires more context space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[</a:t>
            </a:r>
            <a:r>
              <a:rPr lang="en" sz="18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Best Practices for Prompt Engineering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]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 – Chain of Thought</a:t>
            </a:r>
            <a:endParaRPr sz="1800"/>
          </a:p>
        </p:txBody>
      </p:sp>
      <p:sp>
        <p:nvSpPr>
          <p:cNvPr id="1175" name="Google Shape;1175;p123"/>
          <p:cNvSpPr txBox="1"/>
          <p:nvPr/>
        </p:nvSpPr>
        <p:spPr>
          <a:xfrm>
            <a:off x="311700" y="1017725"/>
            <a:ext cx="42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Motivating a language model to explain itself through intermediate steps is called </a:t>
            </a: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“Chain of Thought”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prompting.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76" name="Google Shape;1176;p123"/>
          <p:cNvSpPr/>
          <p:nvPr/>
        </p:nvSpPr>
        <p:spPr>
          <a:xfrm>
            <a:off x="4920650" y="1007975"/>
            <a:ext cx="3911700" cy="23313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Input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7" name="Google Shape;1177;p123"/>
          <p:cNvSpPr/>
          <p:nvPr/>
        </p:nvSpPr>
        <p:spPr>
          <a:xfrm>
            <a:off x="5017850" y="1333500"/>
            <a:ext cx="3717300" cy="1941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Q: Roger has 5 tennis balls. He buys 2 more cans of tennis balls. Each can has 3 tennis balls. How many tennis balls does he have now?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A: Roger started with 5 balls. 2 cans of 3 tennis balls each is 6 tennis balls. 5 + 6 = 11. The answer is 11.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Q: The cafeteria had 23 apples. If they used 20 to make lunch and bought 6 more, how many apples do they have?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8" name="Google Shape;1178;p123"/>
          <p:cNvSpPr/>
          <p:nvPr/>
        </p:nvSpPr>
        <p:spPr>
          <a:xfrm>
            <a:off x="4920650" y="3403250"/>
            <a:ext cx="3911700" cy="1230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Model Output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79" name="Google Shape;1179;p123"/>
          <p:cNvSpPr/>
          <p:nvPr/>
        </p:nvSpPr>
        <p:spPr>
          <a:xfrm>
            <a:off x="5017850" y="3728775"/>
            <a:ext cx="3717300" cy="839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A: The cafeteria had 23 apples originally. They used 20 to make lunch. So they had 23 - 20 = 3. They bought 6 more apples, so they have 3 + 6 = 9. The answer is 9.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0" name="Google Shape;1180;p123"/>
          <p:cNvSpPr txBox="1"/>
          <p:nvPr/>
        </p:nvSpPr>
        <p:spPr>
          <a:xfrm>
            <a:off x="639775" y="3339275"/>
            <a:ext cx="30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One shot example of an explanation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81" name="Google Shape;1181;p123"/>
          <p:cNvSpPr/>
          <p:nvPr/>
        </p:nvSpPr>
        <p:spPr>
          <a:xfrm rot="-1753655">
            <a:off x="2820402" y="2834717"/>
            <a:ext cx="2316294" cy="1402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82" name="Google Shape;1182;p123"/>
          <p:cNvSpPr txBox="1"/>
          <p:nvPr/>
        </p:nvSpPr>
        <p:spPr>
          <a:xfrm>
            <a:off x="311700" y="3953775"/>
            <a:ext cx="39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Common mistake: </a:t>
            </a: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Asking for the answer before the explanation. Why?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83" name="Google Shape;1183;p123"/>
          <p:cNvSpPr txBox="1"/>
          <p:nvPr/>
        </p:nvSpPr>
        <p:spPr>
          <a:xfrm>
            <a:off x="311700" y="2033525"/>
            <a:ext cx="16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</a:t>
            </a:r>
            <a:r>
              <a:rPr lang="en" sz="1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Link to Paper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]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8" name="Google Shape;1188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4100" y="1152475"/>
            <a:ext cx="6019980" cy="3224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124">
            <a:hlinkClick r:id="rId4"/>
          </p:cNvPr>
          <p:cNvSpPr txBox="1"/>
          <p:nvPr/>
        </p:nvSpPr>
        <p:spPr>
          <a:xfrm>
            <a:off x="3025600" y="4550475"/>
            <a:ext cx="2940975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OpenAI playground prompt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24"/>
          <p:cNvSpPr/>
          <p:nvPr/>
        </p:nvSpPr>
        <p:spPr>
          <a:xfrm>
            <a:off x="1887975" y="3316050"/>
            <a:ext cx="5833125" cy="677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24"/>
          <p:cNvSpPr/>
          <p:nvPr/>
        </p:nvSpPr>
        <p:spPr>
          <a:xfrm>
            <a:off x="1867500" y="4054300"/>
            <a:ext cx="1270800" cy="193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124"/>
          <p:cNvSpPr txBox="1"/>
          <p:nvPr/>
        </p:nvSpPr>
        <p:spPr>
          <a:xfrm>
            <a:off x="7853531" y="4837275"/>
            <a:ext cx="12708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sng" cap="none" strike="noStrike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6"/>
              </a:rPr>
              <a:t>Source: Visconde</a:t>
            </a:r>
            <a:endParaRPr b="0" i="0" sz="9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93" name="Google Shape;1193;p124"/>
          <p:cNvCxnSpPr/>
          <p:nvPr/>
        </p:nvCxnSpPr>
        <p:spPr>
          <a:xfrm>
            <a:off x="259663" y="91502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94" name="Google Shape;1194;p12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 – Multidocument Question Answering</a:t>
            </a:r>
            <a:endParaRPr sz="1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125"/>
          <p:cNvSpPr txBox="1"/>
          <p:nvPr>
            <p:ph idx="4294967295" type="body"/>
          </p:nvPr>
        </p:nvSpPr>
        <p:spPr>
          <a:xfrm>
            <a:off x="311700" y="923875"/>
            <a:ext cx="5237100" cy="22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500">
                <a:latin typeface="Barlow Condensed"/>
                <a:ea typeface="Barlow Condensed"/>
                <a:cs typeface="Barlow Condensed"/>
                <a:sym typeface="Barlow Condensed"/>
              </a:rPr>
              <a:t>Selecting documents manually for each query </a:t>
            </a:r>
            <a:r>
              <a:rPr b="1" lang="en" sz="1500">
                <a:latin typeface="Barlow Condensed"/>
                <a:ea typeface="Barlow Condensed"/>
                <a:cs typeface="Barlow Condensed"/>
                <a:sym typeface="Barlow Condensed"/>
              </a:rPr>
              <a:t>is impossible</a:t>
            </a:r>
            <a:endParaRPr b="1" sz="15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</a:pPr>
            <a:r>
              <a:t/>
            </a:r>
            <a:endParaRPr sz="15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SzPts val="1500"/>
              <a:buNone/>
            </a:pPr>
            <a:r>
              <a:rPr lang="en" sz="1500">
                <a:latin typeface="Barlow Condensed"/>
                <a:ea typeface="Barlow Condensed"/>
                <a:cs typeface="Barlow Condensed"/>
                <a:sym typeface="Barlow Condensed"/>
              </a:rPr>
              <a:t>Next best thing: Use a search engine!</a:t>
            </a:r>
            <a:endParaRPr sz="15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1200" name="Google Shape;1200;p125"/>
          <p:cNvGraphicFramePr/>
          <p:nvPr/>
        </p:nvGraphicFramePr>
        <p:xfrm>
          <a:off x="912806" y="2849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{9480BC1C-5192-4362-AD32-CF083CC6338E}</a:tableStyleId>
              </a:tblPr>
              <a:tblGrid>
                <a:gridCol w="2861975"/>
                <a:gridCol w="901050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IIRC dataset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en" sz="1400" u="none" cap="none" strike="noStrike"/>
                        <a:t>F1</a:t>
                      </a:r>
                      <a:endParaRPr b="1"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Human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88.4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GPT-3.5 + "Oracle" documents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84.2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>
                          <a:solidFill>
                            <a:schemeClr val="dk1"/>
                          </a:solidFill>
                        </a:rPr>
                        <a:t>GPT-3.5 + SOTA search engine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cap="none" strike="noStrike"/>
                        <a:t>47.9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201" name="Google Shape;1201;p125"/>
          <p:cNvSpPr/>
          <p:nvPr/>
        </p:nvSpPr>
        <p:spPr>
          <a:xfrm>
            <a:off x="6307917" y="912236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25"/>
          <p:cNvSpPr/>
          <p:nvPr/>
        </p:nvSpPr>
        <p:spPr>
          <a:xfrm>
            <a:off x="6841304" y="912236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25"/>
          <p:cNvSpPr/>
          <p:nvPr/>
        </p:nvSpPr>
        <p:spPr>
          <a:xfrm>
            <a:off x="7374691" y="912236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25"/>
          <p:cNvSpPr/>
          <p:nvPr/>
        </p:nvSpPr>
        <p:spPr>
          <a:xfrm>
            <a:off x="7908077" y="912236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FFC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125"/>
          <p:cNvSpPr/>
          <p:nvPr/>
        </p:nvSpPr>
        <p:spPr>
          <a:xfrm>
            <a:off x="6307917" y="1293227"/>
            <a:ext cx="2033325" cy="338625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GPT-3.5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25"/>
          <p:cNvSpPr/>
          <p:nvPr/>
        </p:nvSpPr>
        <p:spPr>
          <a:xfrm>
            <a:off x="7108015" y="1864709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7" name="Google Shape;1207;p125"/>
          <p:cNvCxnSpPr/>
          <p:nvPr/>
        </p:nvCxnSpPr>
        <p:spPr>
          <a:xfrm flipH="1" rot="10800000">
            <a:off x="4744369" y="1821000"/>
            <a:ext cx="1552500" cy="199080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08" name="Google Shape;1208;p125"/>
          <p:cNvSpPr/>
          <p:nvPr/>
        </p:nvSpPr>
        <p:spPr>
          <a:xfrm>
            <a:off x="6820555" y="3026728"/>
            <a:ext cx="1520550" cy="338625"/>
          </a:xfrm>
          <a:prstGeom prst="roundRect">
            <a:avLst>
              <a:gd fmla="val 16667" name="adj"/>
            </a:avLst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Search engine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125"/>
          <p:cNvSpPr/>
          <p:nvPr/>
        </p:nvSpPr>
        <p:spPr>
          <a:xfrm>
            <a:off x="7374691" y="2645738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125"/>
          <p:cNvSpPr/>
          <p:nvPr/>
        </p:nvSpPr>
        <p:spPr>
          <a:xfrm>
            <a:off x="6307917" y="3674410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125"/>
          <p:cNvSpPr/>
          <p:nvPr/>
        </p:nvSpPr>
        <p:spPr>
          <a:xfrm>
            <a:off x="6841304" y="3674410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125"/>
          <p:cNvSpPr/>
          <p:nvPr/>
        </p:nvSpPr>
        <p:spPr>
          <a:xfrm>
            <a:off x="7374691" y="3674410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125"/>
          <p:cNvSpPr/>
          <p:nvPr/>
        </p:nvSpPr>
        <p:spPr>
          <a:xfrm>
            <a:off x="7908077" y="3674410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b="0" baseline="-2500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endParaRPr b="0" baseline="-2500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125"/>
          <p:cNvSpPr/>
          <p:nvPr/>
        </p:nvSpPr>
        <p:spPr>
          <a:xfrm>
            <a:off x="6307917" y="4055400"/>
            <a:ext cx="2033325" cy="338625"/>
          </a:xfrm>
          <a:prstGeom prst="roundRect">
            <a:avLst>
              <a:gd fmla="val 16667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GPT-3.5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125"/>
          <p:cNvSpPr/>
          <p:nvPr/>
        </p:nvSpPr>
        <p:spPr>
          <a:xfrm>
            <a:off x="7108015" y="4645952"/>
            <a:ext cx="433125" cy="338625"/>
          </a:xfrm>
          <a:prstGeom prst="roundRect">
            <a:avLst>
              <a:gd fmla="val 16667" name="adj"/>
            </a:avLst>
          </a:prstGeom>
          <a:solidFill>
            <a:srgbClr val="B4A7D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6" name="Google Shape;1216;p125"/>
          <p:cNvCxnSpPr/>
          <p:nvPr/>
        </p:nvCxnSpPr>
        <p:spPr>
          <a:xfrm>
            <a:off x="4763419" y="4230900"/>
            <a:ext cx="1057275" cy="0"/>
          </a:xfrm>
          <a:prstGeom prst="straightConnector1">
            <a:avLst/>
          </a:prstGeom>
          <a:noFill/>
          <a:ln cap="flat" cmpd="sng" w="28575">
            <a:solidFill>
              <a:srgbClr val="888888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17" name="Google Shape;1217;p125"/>
          <p:cNvSpPr/>
          <p:nvPr/>
        </p:nvSpPr>
        <p:spPr>
          <a:xfrm rot="5400000">
            <a:off x="7492613" y="2791238"/>
            <a:ext cx="195750" cy="1521675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125"/>
          <p:cNvSpPr txBox="1"/>
          <p:nvPr/>
        </p:nvSpPr>
        <p:spPr>
          <a:xfrm>
            <a:off x="118325" y="4663225"/>
            <a:ext cx="843525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Source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9" name="Google Shape;1219;p125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220" name="Google Shape;1220;p125"/>
          <p:cNvSpPr/>
          <p:nvPr/>
        </p:nvSpPr>
        <p:spPr>
          <a:xfrm rot="5400000">
            <a:off x="7492613" y="-9112"/>
            <a:ext cx="195750" cy="1521675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125"/>
          <p:cNvSpPr txBox="1"/>
          <p:nvPr/>
        </p:nvSpPr>
        <p:spPr>
          <a:xfrm>
            <a:off x="6620794" y="335175"/>
            <a:ext cx="1952550" cy="346275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Selected by humans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2" name="Google Shape;1222;p125"/>
          <p:cNvCxnSpPr>
            <a:stCxn id="1205" idx="2"/>
            <a:endCxn id="1206" idx="0"/>
          </p:cNvCxnSpPr>
          <p:nvPr/>
        </p:nvCxnSpPr>
        <p:spPr>
          <a:xfrm>
            <a:off x="7324580" y="1631852"/>
            <a:ext cx="0" cy="232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223" name="Google Shape;1223;p125"/>
          <p:cNvCxnSpPr>
            <a:stCxn id="1214" idx="2"/>
            <a:endCxn id="1215" idx="0"/>
          </p:cNvCxnSpPr>
          <p:nvPr/>
        </p:nvCxnSpPr>
        <p:spPr>
          <a:xfrm>
            <a:off x="7324580" y="4394025"/>
            <a:ext cx="0" cy="252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24" name="Google Shape;1224;p125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But how do we select the best documents?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ofWaterloo_WhiteBkgrd">
  <a:themeElements>
    <a:clrScheme name="Waterloo2016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UofWaterloo_WhiteBkgrd">
  <a:themeElements>
    <a:clrScheme name="Waterloo2016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UofWaterloo_WhiteBkgrd">
  <a:themeElements>
    <a:clrScheme name="Waterloo2016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